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14"/>
  </p:notesMasterIdLst>
  <p:sldIdLst>
    <p:sldId id="256" r:id="rId2"/>
    <p:sldId id="260" r:id="rId3"/>
    <p:sldId id="263" r:id="rId4"/>
    <p:sldId id="268" r:id="rId5"/>
    <p:sldId id="261" r:id="rId6"/>
    <p:sldId id="264" r:id="rId7"/>
    <p:sldId id="265" r:id="rId8"/>
    <p:sldId id="262" r:id="rId9"/>
    <p:sldId id="266" r:id="rId10"/>
    <p:sldId id="267" r:id="rId11"/>
    <p:sldId id="258" r:id="rId12"/>
    <p:sldId id="257" r:id="rId13"/>
  </p:sldIdLst>
  <p:sldSz cx="7772400" cy="10058400"/>
  <p:notesSz cx="7023100" cy="9309100"/>
  <p:embeddedFontLst>
    <p:embeddedFont>
      <p:font typeface="APLHappyDance" panose="02000603000000000000" pitchFamily="2" charset="0"/>
      <p:regular r:id="rId15"/>
    </p:embeddedFont>
    <p:embeddedFont>
      <p:font typeface="APLPapaTroll" panose="02000603000000000000" pitchFamily="2" charset="0"/>
      <p:regular r:id="rId16"/>
    </p:embeddedFont>
    <p:embeddedFont>
      <p:font typeface="Calibri" panose="020F0502020204030204" pitchFamily="34" charset="0"/>
      <p:regular r:id="rId17"/>
      <p:bold r:id="rId18"/>
      <p:italic r:id="rId19"/>
      <p:boldItalic r:id="rId20"/>
    </p:embeddedFont>
    <p:embeddedFont>
      <p:font typeface="Cosmic Dust" pitchFamily="50" charset="0"/>
      <p:regular r:id="rId2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userDrawn="1">
          <p15:clr>
            <a:srgbClr val="A4A3A4"/>
          </p15:clr>
        </p15:guide>
        <p15:guide id="2" pos="244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shley B. Amely" initials="ABA" lastIdx="1" clrIdx="0">
    <p:extLst>
      <p:ext uri="{19B8F6BF-5375-455C-9EA6-DF929625EA0E}">
        <p15:presenceInfo xmlns:p15="http://schemas.microsoft.com/office/powerpoint/2012/main" userId="Ashley B. Amely"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clrMode="gray"/>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DA9"/>
    <a:srgbClr val="C9A3E7"/>
    <a:srgbClr val="FDD44A"/>
    <a:srgbClr val="F9F9F9"/>
    <a:srgbClr val="D9D9D9"/>
    <a:srgbClr val="F9E5B3"/>
    <a:srgbClr val="F5B9AF"/>
    <a:srgbClr val="E6E6E6"/>
    <a:srgbClr val="F6881F"/>
    <a:srgbClr val="F9D40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64" autoAdjust="0"/>
    <p:restoredTop sz="99574" autoAdjust="0"/>
  </p:normalViewPr>
  <p:slideViewPr>
    <p:cSldViewPr snapToGrid="0" snapToObjects="1">
      <p:cViewPr varScale="1">
        <p:scale>
          <a:sx n="72" d="100"/>
          <a:sy n="72" d="100"/>
        </p:scale>
        <p:origin x="1278" y="90"/>
      </p:cViewPr>
      <p:guideLst>
        <p:guide orient="horz" pos="3168"/>
        <p:guide pos="244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4.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8275" y="0"/>
            <a:ext cx="3043238" cy="466725"/>
          </a:xfrm>
          <a:prstGeom prst="rect">
            <a:avLst/>
          </a:prstGeom>
        </p:spPr>
        <p:txBody>
          <a:bodyPr vert="horz" lIns="91440" tIns="45720" rIns="91440" bIns="45720" rtlCol="0"/>
          <a:lstStyle>
            <a:lvl1pPr algn="r">
              <a:defRPr sz="1200"/>
            </a:lvl1pPr>
          </a:lstStyle>
          <a:p>
            <a:fld id="{ADB4C484-ABAD-4712-9225-96C7EF91D32A}" type="datetimeFigureOut">
              <a:rPr lang="en-US" smtClean="0"/>
              <a:t>11/19/2025</a:t>
            </a:fld>
            <a:endParaRPr lang="en-US"/>
          </a:p>
        </p:txBody>
      </p:sp>
      <p:sp>
        <p:nvSpPr>
          <p:cNvPr id="4" name="Slide Image Placeholder 3"/>
          <p:cNvSpPr>
            <a:spLocks noGrp="1" noRot="1" noChangeAspect="1"/>
          </p:cNvSpPr>
          <p:nvPr>
            <p:ph type="sldImg" idx="2"/>
          </p:nvPr>
        </p:nvSpPr>
        <p:spPr>
          <a:xfrm>
            <a:off x="2297113" y="1163638"/>
            <a:ext cx="2428875" cy="3141662"/>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79925"/>
            <a:ext cx="5619750" cy="36655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375"/>
            <a:ext cx="3043238"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8275" y="8842375"/>
            <a:ext cx="3043238" cy="466725"/>
          </a:xfrm>
          <a:prstGeom prst="rect">
            <a:avLst/>
          </a:prstGeom>
        </p:spPr>
        <p:txBody>
          <a:bodyPr vert="horz" lIns="91440" tIns="45720" rIns="91440" bIns="45720" rtlCol="0" anchor="b"/>
          <a:lstStyle>
            <a:lvl1pPr algn="r">
              <a:defRPr sz="1200"/>
            </a:lvl1pPr>
          </a:lstStyle>
          <a:p>
            <a:fld id="{ACBFD32D-ECDA-4A87-A8F8-A0649A4DDC5B}" type="slidenum">
              <a:rPr lang="en-US" smtClean="0"/>
              <a:t>‹#›</a:t>
            </a:fld>
            <a:endParaRPr lang="en-US"/>
          </a:p>
        </p:txBody>
      </p:sp>
    </p:spTree>
    <p:extLst>
      <p:ext uri="{BB962C8B-B14F-4D97-AF65-F5344CB8AC3E}">
        <p14:creationId xmlns:p14="http://schemas.microsoft.com/office/powerpoint/2010/main" val="27932419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3124626"/>
            <a:ext cx="6606540" cy="2156037"/>
          </a:xfrm>
        </p:spPr>
        <p:txBody>
          <a:bodyPr/>
          <a:lstStyle/>
          <a:p>
            <a:r>
              <a:rPr lang="en-US"/>
              <a:t>Click to edit Master title style</a:t>
            </a:r>
          </a:p>
        </p:txBody>
      </p:sp>
      <p:sp>
        <p:nvSpPr>
          <p:cNvPr id="3" name="Subtitle 2"/>
          <p:cNvSpPr>
            <a:spLocks noGrp="1"/>
          </p:cNvSpPr>
          <p:nvPr>
            <p:ph type="subTitle" idx="1"/>
          </p:nvPr>
        </p:nvSpPr>
        <p:spPr>
          <a:xfrm>
            <a:off x="1165860" y="5699760"/>
            <a:ext cx="5440680" cy="2570480"/>
          </a:xfrm>
        </p:spPr>
        <p:txBody>
          <a:bodyPr/>
          <a:lstStyle>
            <a:lvl1pPr marL="0" indent="0" algn="ctr">
              <a:buNone/>
              <a:defRPr>
                <a:solidFill>
                  <a:schemeClr val="tx1">
                    <a:tint val="75000"/>
                  </a:schemeClr>
                </a:solidFill>
              </a:defRPr>
            </a:lvl1pPr>
            <a:lvl2pPr marL="457252" indent="0" algn="ctr">
              <a:buNone/>
              <a:defRPr>
                <a:solidFill>
                  <a:schemeClr val="tx1">
                    <a:tint val="75000"/>
                  </a:schemeClr>
                </a:solidFill>
              </a:defRPr>
            </a:lvl2pPr>
            <a:lvl3pPr marL="914504" indent="0" algn="ctr">
              <a:buNone/>
              <a:defRPr>
                <a:solidFill>
                  <a:schemeClr val="tx1">
                    <a:tint val="75000"/>
                  </a:schemeClr>
                </a:solidFill>
              </a:defRPr>
            </a:lvl3pPr>
            <a:lvl4pPr marL="1371757" indent="0" algn="ctr">
              <a:buNone/>
              <a:defRPr>
                <a:solidFill>
                  <a:schemeClr val="tx1">
                    <a:tint val="75000"/>
                  </a:schemeClr>
                </a:solidFill>
              </a:defRPr>
            </a:lvl4pPr>
            <a:lvl5pPr marL="1829009" indent="0" algn="ctr">
              <a:buNone/>
              <a:defRPr>
                <a:solidFill>
                  <a:schemeClr val="tx1">
                    <a:tint val="75000"/>
                  </a:schemeClr>
                </a:solidFill>
              </a:defRPr>
            </a:lvl5pPr>
            <a:lvl6pPr marL="2286261" indent="0" algn="ctr">
              <a:buNone/>
              <a:defRPr>
                <a:solidFill>
                  <a:schemeClr val="tx1">
                    <a:tint val="75000"/>
                  </a:schemeClr>
                </a:solidFill>
              </a:defRPr>
            </a:lvl6pPr>
            <a:lvl7pPr marL="2743513" indent="0" algn="ctr">
              <a:buNone/>
              <a:defRPr>
                <a:solidFill>
                  <a:schemeClr val="tx1">
                    <a:tint val="75000"/>
                  </a:schemeClr>
                </a:solidFill>
              </a:defRPr>
            </a:lvl7pPr>
            <a:lvl8pPr marL="3200766" indent="0" algn="ctr">
              <a:buNone/>
              <a:defRPr>
                <a:solidFill>
                  <a:schemeClr val="tx1">
                    <a:tint val="75000"/>
                  </a:schemeClr>
                </a:solidFill>
              </a:defRPr>
            </a:lvl8pPr>
            <a:lvl9pPr marL="365801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6D5D923-524C-2843-97E8-A91DEBC79098}" type="datetimeFigureOut">
              <a:rPr lang="en-US" smtClean="0"/>
              <a:t>11/19/2025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12D8FB-B1DC-B043-ABF3-EF5EE66B082F}" type="slidenum">
              <a:rPr lang="en-US" smtClean="0"/>
              <a:t>‹#›</a:t>
            </a:fld>
            <a:endParaRPr lang="en-US"/>
          </a:p>
        </p:txBody>
      </p:sp>
    </p:spTree>
    <p:extLst>
      <p:ext uri="{BB962C8B-B14F-4D97-AF65-F5344CB8AC3E}">
        <p14:creationId xmlns:p14="http://schemas.microsoft.com/office/powerpoint/2010/main" val="3125006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6D5D923-524C-2843-97E8-A91DEBC79098}" type="datetimeFigureOut">
              <a:rPr lang="en-US" smtClean="0"/>
              <a:t>11/19/2025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12D8FB-B1DC-B043-ABF3-EF5EE66B082F}" type="slidenum">
              <a:rPr lang="en-US" smtClean="0"/>
              <a:t>‹#›</a:t>
            </a:fld>
            <a:endParaRPr lang="en-US"/>
          </a:p>
        </p:txBody>
      </p:sp>
    </p:spTree>
    <p:extLst>
      <p:ext uri="{BB962C8B-B14F-4D97-AF65-F5344CB8AC3E}">
        <p14:creationId xmlns:p14="http://schemas.microsoft.com/office/powerpoint/2010/main" val="36975931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790281" y="591397"/>
            <a:ext cx="1485662" cy="1258697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30598" y="591397"/>
            <a:ext cx="4330144" cy="1258697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6D5D923-524C-2843-97E8-A91DEBC79098}" type="datetimeFigureOut">
              <a:rPr lang="en-US" smtClean="0"/>
              <a:t>11/19/2025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12D8FB-B1DC-B043-ABF3-EF5EE66B082F}" type="slidenum">
              <a:rPr lang="en-US" smtClean="0"/>
              <a:t>‹#›</a:t>
            </a:fld>
            <a:endParaRPr lang="en-US"/>
          </a:p>
        </p:txBody>
      </p:sp>
    </p:spTree>
    <p:extLst>
      <p:ext uri="{BB962C8B-B14F-4D97-AF65-F5344CB8AC3E}">
        <p14:creationId xmlns:p14="http://schemas.microsoft.com/office/powerpoint/2010/main" val="40124936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6D5D923-524C-2843-97E8-A91DEBC79098}" type="datetimeFigureOut">
              <a:rPr lang="en-US" smtClean="0"/>
              <a:t>11/19/2025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12D8FB-B1DC-B043-ABF3-EF5EE66B082F}" type="slidenum">
              <a:rPr lang="en-US" smtClean="0"/>
              <a:t>‹#›</a:t>
            </a:fld>
            <a:endParaRPr lang="en-US"/>
          </a:p>
        </p:txBody>
      </p:sp>
    </p:spTree>
    <p:extLst>
      <p:ext uri="{BB962C8B-B14F-4D97-AF65-F5344CB8AC3E}">
        <p14:creationId xmlns:p14="http://schemas.microsoft.com/office/powerpoint/2010/main" val="2532193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13966" y="6463454"/>
            <a:ext cx="6606540" cy="1997710"/>
          </a:xfrm>
        </p:spPr>
        <p:txBody>
          <a:bodyPr anchor="t"/>
          <a:lstStyle>
            <a:lvl1pPr algn="l">
              <a:defRPr sz="4001" b="1" cap="all"/>
            </a:lvl1pPr>
          </a:lstStyle>
          <a:p>
            <a:r>
              <a:rPr lang="en-US"/>
              <a:t>Click to edit Master title style</a:t>
            </a:r>
          </a:p>
        </p:txBody>
      </p:sp>
      <p:sp>
        <p:nvSpPr>
          <p:cNvPr id="3" name="Text Placeholder 2"/>
          <p:cNvSpPr>
            <a:spLocks noGrp="1"/>
          </p:cNvSpPr>
          <p:nvPr>
            <p:ph type="body" idx="1"/>
          </p:nvPr>
        </p:nvSpPr>
        <p:spPr>
          <a:xfrm>
            <a:off x="613966" y="4263180"/>
            <a:ext cx="6606540" cy="2200274"/>
          </a:xfrm>
        </p:spPr>
        <p:txBody>
          <a:bodyPr anchor="b"/>
          <a:lstStyle>
            <a:lvl1pPr marL="0" indent="0">
              <a:buNone/>
              <a:defRPr sz="2000">
                <a:solidFill>
                  <a:schemeClr val="tx1">
                    <a:tint val="75000"/>
                  </a:schemeClr>
                </a:solidFill>
              </a:defRPr>
            </a:lvl1pPr>
            <a:lvl2pPr marL="457252" indent="0">
              <a:buNone/>
              <a:defRPr sz="1800">
                <a:solidFill>
                  <a:schemeClr val="tx1">
                    <a:tint val="75000"/>
                  </a:schemeClr>
                </a:solidFill>
              </a:defRPr>
            </a:lvl2pPr>
            <a:lvl3pPr marL="914504" indent="0">
              <a:buNone/>
              <a:defRPr sz="1600">
                <a:solidFill>
                  <a:schemeClr val="tx1">
                    <a:tint val="75000"/>
                  </a:schemeClr>
                </a:solidFill>
              </a:defRPr>
            </a:lvl3pPr>
            <a:lvl4pPr marL="1371757" indent="0">
              <a:buNone/>
              <a:defRPr sz="1400">
                <a:solidFill>
                  <a:schemeClr val="tx1">
                    <a:tint val="75000"/>
                  </a:schemeClr>
                </a:solidFill>
              </a:defRPr>
            </a:lvl4pPr>
            <a:lvl5pPr marL="1829009" indent="0">
              <a:buNone/>
              <a:defRPr sz="1400">
                <a:solidFill>
                  <a:schemeClr val="tx1">
                    <a:tint val="75000"/>
                  </a:schemeClr>
                </a:solidFill>
              </a:defRPr>
            </a:lvl5pPr>
            <a:lvl6pPr marL="2286261" indent="0">
              <a:buNone/>
              <a:defRPr sz="1400">
                <a:solidFill>
                  <a:schemeClr val="tx1">
                    <a:tint val="75000"/>
                  </a:schemeClr>
                </a:solidFill>
              </a:defRPr>
            </a:lvl6pPr>
            <a:lvl7pPr marL="2743513" indent="0">
              <a:buNone/>
              <a:defRPr sz="1400">
                <a:solidFill>
                  <a:schemeClr val="tx1">
                    <a:tint val="75000"/>
                  </a:schemeClr>
                </a:solidFill>
              </a:defRPr>
            </a:lvl7pPr>
            <a:lvl8pPr marL="3200766" indent="0">
              <a:buNone/>
              <a:defRPr sz="1400">
                <a:solidFill>
                  <a:schemeClr val="tx1">
                    <a:tint val="75000"/>
                  </a:schemeClr>
                </a:solidFill>
              </a:defRPr>
            </a:lvl8pPr>
            <a:lvl9pPr marL="3658018"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6D5D923-524C-2843-97E8-A91DEBC79098}" type="datetimeFigureOut">
              <a:rPr lang="en-US" smtClean="0"/>
              <a:t>11/19/2025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12D8FB-B1DC-B043-ABF3-EF5EE66B082F}" type="slidenum">
              <a:rPr lang="en-US" smtClean="0"/>
              <a:t>‹#›</a:t>
            </a:fld>
            <a:endParaRPr lang="en-US"/>
          </a:p>
        </p:txBody>
      </p:sp>
    </p:spTree>
    <p:extLst>
      <p:ext uri="{BB962C8B-B14F-4D97-AF65-F5344CB8AC3E}">
        <p14:creationId xmlns:p14="http://schemas.microsoft.com/office/powerpoint/2010/main" val="805201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30598" y="3441277"/>
            <a:ext cx="2907903" cy="973709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368040" y="3441277"/>
            <a:ext cx="2907904" cy="973709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6D5D923-524C-2843-97E8-A91DEBC79098}" type="datetimeFigureOut">
              <a:rPr lang="en-US" smtClean="0"/>
              <a:t>11/19/2025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12D8FB-B1DC-B043-ABF3-EF5EE66B082F}" type="slidenum">
              <a:rPr lang="en-US" smtClean="0"/>
              <a:t>‹#›</a:t>
            </a:fld>
            <a:endParaRPr lang="en-US"/>
          </a:p>
        </p:txBody>
      </p:sp>
    </p:spTree>
    <p:extLst>
      <p:ext uri="{BB962C8B-B14F-4D97-AF65-F5344CB8AC3E}">
        <p14:creationId xmlns:p14="http://schemas.microsoft.com/office/powerpoint/2010/main" val="1860919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8620" y="402802"/>
            <a:ext cx="6995160" cy="16764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88620" y="2251499"/>
            <a:ext cx="3434160" cy="938318"/>
          </a:xfrm>
        </p:spPr>
        <p:txBody>
          <a:bodyPr anchor="b"/>
          <a:lstStyle>
            <a:lvl1pPr marL="0" indent="0">
              <a:buNone/>
              <a:defRPr sz="2400" b="1"/>
            </a:lvl1pPr>
            <a:lvl2pPr marL="457252" indent="0">
              <a:buNone/>
              <a:defRPr sz="2000" b="1"/>
            </a:lvl2pPr>
            <a:lvl3pPr marL="914504" indent="0">
              <a:buNone/>
              <a:defRPr sz="1800" b="1"/>
            </a:lvl3pPr>
            <a:lvl4pPr marL="1371757" indent="0">
              <a:buNone/>
              <a:defRPr sz="1600" b="1"/>
            </a:lvl4pPr>
            <a:lvl5pPr marL="1829009" indent="0">
              <a:buNone/>
              <a:defRPr sz="1600" b="1"/>
            </a:lvl5pPr>
            <a:lvl6pPr marL="2286261" indent="0">
              <a:buNone/>
              <a:defRPr sz="1600" b="1"/>
            </a:lvl6pPr>
            <a:lvl7pPr marL="2743513" indent="0">
              <a:buNone/>
              <a:defRPr sz="1600" b="1"/>
            </a:lvl7pPr>
            <a:lvl8pPr marL="3200766" indent="0">
              <a:buNone/>
              <a:defRPr sz="1600" b="1"/>
            </a:lvl8pPr>
            <a:lvl9pPr marL="3658018" indent="0">
              <a:buNone/>
              <a:defRPr sz="1600" b="1"/>
            </a:lvl9pPr>
          </a:lstStyle>
          <a:p>
            <a:pPr lvl="0"/>
            <a:r>
              <a:rPr lang="en-US"/>
              <a:t>Click to edit Master text styles</a:t>
            </a:r>
          </a:p>
        </p:txBody>
      </p:sp>
      <p:sp>
        <p:nvSpPr>
          <p:cNvPr id="4" name="Content Placeholder 3"/>
          <p:cNvSpPr>
            <a:spLocks noGrp="1"/>
          </p:cNvSpPr>
          <p:nvPr>
            <p:ph sz="half" idx="2"/>
          </p:nvPr>
        </p:nvSpPr>
        <p:spPr>
          <a:xfrm>
            <a:off x="388620" y="3189817"/>
            <a:ext cx="3434160"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948272" y="2251499"/>
            <a:ext cx="3435509" cy="938318"/>
          </a:xfrm>
        </p:spPr>
        <p:txBody>
          <a:bodyPr anchor="b"/>
          <a:lstStyle>
            <a:lvl1pPr marL="0" indent="0">
              <a:buNone/>
              <a:defRPr sz="2400" b="1"/>
            </a:lvl1pPr>
            <a:lvl2pPr marL="457252" indent="0">
              <a:buNone/>
              <a:defRPr sz="2000" b="1"/>
            </a:lvl2pPr>
            <a:lvl3pPr marL="914504" indent="0">
              <a:buNone/>
              <a:defRPr sz="1800" b="1"/>
            </a:lvl3pPr>
            <a:lvl4pPr marL="1371757" indent="0">
              <a:buNone/>
              <a:defRPr sz="1600" b="1"/>
            </a:lvl4pPr>
            <a:lvl5pPr marL="1829009" indent="0">
              <a:buNone/>
              <a:defRPr sz="1600" b="1"/>
            </a:lvl5pPr>
            <a:lvl6pPr marL="2286261" indent="0">
              <a:buNone/>
              <a:defRPr sz="1600" b="1"/>
            </a:lvl6pPr>
            <a:lvl7pPr marL="2743513" indent="0">
              <a:buNone/>
              <a:defRPr sz="1600" b="1"/>
            </a:lvl7pPr>
            <a:lvl8pPr marL="3200766" indent="0">
              <a:buNone/>
              <a:defRPr sz="1600" b="1"/>
            </a:lvl8pPr>
            <a:lvl9pPr marL="3658018" indent="0">
              <a:buNone/>
              <a:defRPr sz="1600" b="1"/>
            </a:lvl9pPr>
          </a:lstStyle>
          <a:p>
            <a:pPr lvl="0"/>
            <a:r>
              <a:rPr lang="en-US"/>
              <a:t>Click to edit Master text styles</a:t>
            </a:r>
          </a:p>
        </p:txBody>
      </p:sp>
      <p:sp>
        <p:nvSpPr>
          <p:cNvPr id="6" name="Content Placeholder 5"/>
          <p:cNvSpPr>
            <a:spLocks noGrp="1"/>
          </p:cNvSpPr>
          <p:nvPr>
            <p:ph sz="quarter" idx="4"/>
          </p:nvPr>
        </p:nvSpPr>
        <p:spPr>
          <a:xfrm>
            <a:off x="3948272" y="3189817"/>
            <a:ext cx="3435509"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6D5D923-524C-2843-97E8-A91DEBC79098}" type="datetimeFigureOut">
              <a:rPr lang="en-US" smtClean="0"/>
              <a:t>11/19/2025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312D8FB-B1DC-B043-ABF3-EF5EE66B082F}" type="slidenum">
              <a:rPr lang="en-US" smtClean="0"/>
              <a:t>‹#›</a:t>
            </a:fld>
            <a:endParaRPr lang="en-US"/>
          </a:p>
        </p:txBody>
      </p:sp>
    </p:spTree>
    <p:extLst>
      <p:ext uri="{BB962C8B-B14F-4D97-AF65-F5344CB8AC3E}">
        <p14:creationId xmlns:p14="http://schemas.microsoft.com/office/powerpoint/2010/main" val="456229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6D5D923-524C-2843-97E8-A91DEBC79098}" type="datetimeFigureOut">
              <a:rPr lang="en-US" smtClean="0"/>
              <a:t>11/19/2025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312D8FB-B1DC-B043-ABF3-EF5EE66B082F}" type="slidenum">
              <a:rPr lang="en-US" smtClean="0"/>
              <a:t>‹#›</a:t>
            </a:fld>
            <a:endParaRPr lang="en-US"/>
          </a:p>
        </p:txBody>
      </p:sp>
    </p:spTree>
    <p:extLst>
      <p:ext uri="{BB962C8B-B14F-4D97-AF65-F5344CB8AC3E}">
        <p14:creationId xmlns:p14="http://schemas.microsoft.com/office/powerpoint/2010/main" val="14685031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D5D923-524C-2843-97E8-A91DEBC79098}" type="datetimeFigureOut">
              <a:rPr lang="en-US" smtClean="0"/>
              <a:t>11/19/2025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312D8FB-B1DC-B043-ABF3-EF5EE66B082F}" type="slidenum">
              <a:rPr lang="en-US" smtClean="0"/>
              <a:t>‹#›</a:t>
            </a:fld>
            <a:endParaRPr lang="en-US"/>
          </a:p>
        </p:txBody>
      </p:sp>
    </p:spTree>
    <p:extLst>
      <p:ext uri="{BB962C8B-B14F-4D97-AF65-F5344CB8AC3E}">
        <p14:creationId xmlns:p14="http://schemas.microsoft.com/office/powerpoint/2010/main" val="22487042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8620" y="400473"/>
            <a:ext cx="2557066" cy="170434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038792" y="400474"/>
            <a:ext cx="4344988" cy="858456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88620" y="2104814"/>
            <a:ext cx="2557066" cy="6880226"/>
          </a:xfrm>
        </p:spPr>
        <p:txBody>
          <a:bodyPr/>
          <a:lstStyle>
            <a:lvl1pPr marL="0" indent="0">
              <a:buNone/>
              <a:defRPr sz="1400"/>
            </a:lvl1pPr>
            <a:lvl2pPr marL="457252" indent="0">
              <a:buNone/>
              <a:defRPr sz="1200"/>
            </a:lvl2pPr>
            <a:lvl3pPr marL="914504" indent="0">
              <a:buNone/>
              <a:defRPr sz="1000"/>
            </a:lvl3pPr>
            <a:lvl4pPr marL="1371757" indent="0">
              <a:buNone/>
              <a:defRPr sz="900"/>
            </a:lvl4pPr>
            <a:lvl5pPr marL="1829009" indent="0">
              <a:buNone/>
              <a:defRPr sz="900"/>
            </a:lvl5pPr>
            <a:lvl6pPr marL="2286261" indent="0">
              <a:buNone/>
              <a:defRPr sz="900"/>
            </a:lvl6pPr>
            <a:lvl7pPr marL="2743513" indent="0">
              <a:buNone/>
              <a:defRPr sz="900"/>
            </a:lvl7pPr>
            <a:lvl8pPr marL="3200766" indent="0">
              <a:buNone/>
              <a:defRPr sz="900"/>
            </a:lvl8pPr>
            <a:lvl9pPr marL="3658018"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6D5D923-524C-2843-97E8-A91DEBC79098}" type="datetimeFigureOut">
              <a:rPr lang="en-US" smtClean="0"/>
              <a:t>11/19/2025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12D8FB-B1DC-B043-ABF3-EF5EE66B082F}" type="slidenum">
              <a:rPr lang="en-US" smtClean="0"/>
              <a:t>‹#›</a:t>
            </a:fld>
            <a:endParaRPr lang="en-US"/>
          </a:p>
        </p:txBody>
      </p:sp>
    </p:spTree>
    <p:extLst>
      <p:ext uri="{BB962C8B-B14F-4D97-AF65-F5344CB8AC3E}">
        <p14:creationId xmlns:p14="http://schemas.microsoft.com/office/powerpoint/2010/main" val="26212878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23445" y="7040880"/>
            <a:ext cx="4663440" cy="831216"/>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523445" y="898737"/>
            <a:ext cx="4663440" cy="6035040"/>
          </a:xfrm>
        </p:spPr>
        <p:txBody>
          <a:bodyPr/>
          <a:lstStyle>
            <a:lvl1pPr marL="0" indent="0">
              <a:buNone/>
              <a:defRPr sz="3200"/>
            </a:lvl1pPr>
            <a:lvl2pPr marL="457252" indent="0">
              <a:buNone/>
              <a:defRPr sz="2800"/>
            </a:lvl2pPr>
            <a:lvl3pPr marL="914504" indent="0">
              <a:buNone/>
              <a:defRPr sz="2400"/>
            </a:lvl3pPr>
            <a:lvl4pPr marL="1371757" indent="0">
              <a:buNone/>
              <a:defRPr sz="2000"/>
            </a:lvl4pPr>
            <a:lvl5pPr marL="1829009" indent="0">
              <a:buNone/>
              <a:defRPr sz="2000"/>
            </a:lvl5pPr>
            <a:lvl6pPr marL="2286261" indent="0">
              <a:buNone/>
              <a:defRPr sz="2000"/>
            </a:lvl6pPr>
            <a:lvl7pPr marL="2743513" indent="0">
              <a:buNone/>
              <a:defRPr sz="2000"/>
            </a:lvl7pPr>
            <a:lvl8pPr marL="3200766" indent="0">
              <a:buNone/>
              <a:defRPr sz="2000"/>
            </a:lvl8pPr>
            <a:lvl9pPr marL="3658018"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523445" y="7872096"/>
            <a:ext cx="4663440" cy="1180464"/>
          </a:xfrm>
        </p:spPr>
        <p:txBody>
          <a:bodyPr/>
          <a:lstStyle>
            <a:lvl1pPr marL="0" indent="0">
              <a:buNone/>
              <a:defRPr sz="1400"/>
            </a:lvl1pPr>
            <a:lvl2pPr marL="457252" indent="0">
              <a:buNone/>
              <a:defRPr sz="1200"/>
            </a:lvl2pPr>
            <a:lvl3pPr marL="914504" indent="0">
              <a:buNone/>
              <a:defRPr sz="1000"/>
            </a:lvl3pPr>
            <a:lvl4pPr marL="1371757" indent="0">
              <a:buNone/>
              <a:defRPr sz="900"/>
            </a:lvl4pPr>
            <a:lvl5pPr marL="1829009" indent="0">
              <a:buNone/>
              <a:defRPr sz="900"/>
            </a:lvl5pPr>
            <a:lvl6pPr marL="2286261" indent="0">
              <a:buNone/>
              <a:defRPr sz="900"/>
            </a:lvl6pPr>
            <a:lvl7pPr marL="2743513" indent="0">
              <a:buNone/>
              <a:defRPr sz="900"/>
            </a:lvl7pPr>
            <a:lvl8pPr marL="3200766" indent="0">
              <a:buNone/>
              <a:defRPr sz="900"/>
            </a:lvl8pPr>
            <a:lvl9pPr marL="3658018"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6D5D923-524C-2843-97E8-A91DEBC79098}" type="datetimeFigureOut">
              <a:rPr lang="en-US" smtClean="0"/>
              <a:t>11/19/2025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12D8FB-B1DC-B043-ABF3-EF5EE66B082F}" type="slidenum">
              <a:rPr lang="en-US" smtClean="0"/>
              <a:t>‹#›</a:t>
            </a:fld>
            <a:endParaRPr lang="en-US"/>
          </a:p>
        </p:txBody>
      </p:sp>
    </p:spTree>
    <p:extLst>
      <p:ext uri="{BB962C8B-B14F-4D97-AF65-F5344CB8AC3E}">
        <p14:creationId xmlns:p14="http://schemas.microsoft.com/office/powerpoint/2010/main" val="20538094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8620" y="402802"/>
            <a:ext cx="6995160" cy="16764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88620" y="2346963"/>
            <a:ext cx="6995160" cy="663807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88620" y="9322649"/>
            <a:ext cx="1813560" cy="535517"/>
          </a:xfrm>
          <a:prstGeom prst="rect">
            <a:avLst/>
          </a:prstGeom>
        </p:spPr>
        <p:txBody>
          <a:bodyPr vert="horz" lIns="91440" tIns="45720" rIns="91440" bIns="45720" rtlCol="0" anchor="ctr"/>
          <a:lstStyle>
            <a:lvl1pPr algn="l">
              <a:defRPr sz="1200">
                <a:solidFill>
                  <a:schemeClr val="tx1">
                    <a:tint val="75000"/>
                  </a:schemeClr>
                </a:solidFill>
              </a:defRPr>
            </a:lvl1pPr>
          </a:lstStyle>
          <a:p>
            <a:fld id="{46D5D923-524C-2843-97E8-A91DEBC79098}" type="datetimeFigureOut">
              <a:rPr lang="en-US" smtClean="0"/>
              <a:t>11/19/2025</a:t>
            </a:fld>
            <a:endParaRPr lang="en-US"/>
          </a:p>
        </p:txBody>
      </p:sp>
      <p:sp>
        <p:nvSpPr>
          <p:cNvPr id="5" name="Footer Placeholder 4"/>
          <p:cNvSpPr>
            <a:spLocks noGrp="1"/>
          </p:cNvSpPr>
          <p:nvPr>
            <p:ph type="ftr" sz="quarter" idx="3"/>
          </p:nvPr>
        </p:nvSpPr>
        <p:spPr>
          <a:xfrm>
            <a:off x="2655570" y="9322649"/>
            <a:ext cx="2461260" cy="53551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570220" y="9322649"/>
            <a:ext cx="1813560" cy="535517"/>
          </a:xfrm>
          <a:prstGeom prst="rect">
            <a:avLst/>
          </a:prstGeom>
        </p:spPr>
        <p:txBody>
          <a:bodyPr vert="horz" lIns="91440" tIns="45720" rIns="91440" bIns="45720" rtlCol="0" anchor="ctr"/>
          <a:lstStyle>
            <a:lvl1pPr algn="r">
              <a:defRPr sz="1200">
                <a:solidFill>
                  <a:schemeClr val="tx1">
                    <a:tint val="75000"/>
                  </a:schemeClr>
                </a:solidFill>
              </a:defRPr>
            </a:lvl1pPr>
          </a:lstStyle>
          <a:p>
            <a:fld id="{9312D8FB-B1DC-B043-ABF3-EF5EE66B082F}" type="slidenum">
              <a:rPr lang="en-US" smtClean="0"/>
              <a:t>‹#›</a:t>
            </a:fld>
            <a:endParaRPr lang="en-US"/>
          </a:p>
        </p:txBody>
      </p:sp>
    </p:spTree>
    <p:extLst>
      <p:ext uri="{BB962C8B-B14F-4D97-AF65-F5344CB8AC3E}">
        <p14:creationId xmlns:p14="http://schemas.microsoft.com/office/powerpoint/2010/main" val="40105252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52" rtl="0" eaLnBrk="1" latinLnBrk="0" hangingPunct="1">
        <a:spcBef>
          <a:spcPct val="0"/>
        </a:spcBef>
        <a:buNone/>
        <a:defRPr sz="4400" kern="1200">
          <a:solidFill>
            <a:schemeClr val="tx1"/>
          </a:solidFill>
          <a:latin typeface="+mj-lt"/>
          <a:ea typeface="+mj-ea"/>
          <a:cs typeface="+mj-cs"/>
        </a:defRPr>
      </a:lvl1pPr>
    </p:titleStyle>
    <p:bodyStyle>
      <a:lvl1pPr marL="342939" indent="-342939" algn="l" defTabSz="457252" rtl="0" eaLnBrk="1" latinLnBrk="0" hangingPunct="1">
        <a:spcBef>
          <a:spcPct val="20000"/>
        </a:spcBef>
        <a:buFont typeface="Arial"/>
        <a:buChar char="•"/>
        <a:defRPr sz="3200" kern="1200">
          <a:solidFill>
            <a:schemeClr val="tx1"/>
          </a:solidFill>
          <a:latin typeface="+mn-lt"/>
          <a:ea typeface="+mn-ea"/>
          <a:cs typeface="+mn-cs"/>
        </a:defRPr>
      </a:lvl1pPr>
      <a:lvl2pPr marL="743035" indent="-285783" algn="l" defTabSz="457252" rtl="0" eaLnBrk="1" latinLnBrk="0" hangingPunct="1">
        <a:spcBef>
          <a:spcPct val="20000"/>
        </a:spcBef>
        <a:buFont typeface="Arial"/>
        <a:buChar char="–"/>
        <a:defRPr sz="2800" kern="1200">
          <a:solidFill>
            <a:schemeClr val="tx1"/>
          </a:solidFill>
          <a:latin typeface="+mn-lt"/>
          <a:ea typeface="+mn-ea"/>
          <a:cs typeface="+mn-cs"/>
        </a:defRPr>
      </a:lvl2pPr>
      <a:lvl3pPr marL="1143131" indent="-228626" algn="l" defTabSz="457252" rtl="0" eaLnBrk="1" latinLnBrk="0" hangingPunct="1">
        <a:spcBef>
          <a:spcPct val="20000"/>
        </a:spcBef>
        <a:buFont typeface="Arial"/>
        <a:buChar char="•"/>
        <a:defRPr sz="2400" kern="1200">
          <a:solidFill>
            <a:schemeClr val="tx1"/>
          </a:solidFill>
          <a:latin typeface="+mn-lt"/>
          <a:ea typeface="+mn-ea"/>
          <a:cs typeface="+mn-cs"/>
        </a:defRPr>
      </a:lvl3pPr>
      <a:lvl4pPr marL="1600383" indent="-228626" algn="l" defTabSz="457252" rtl="0" eaLnBrk="1" latinLnBrk="0" hangingPunct="1">
        <a:spcBef>
          <a:spcPct val="20000"/>
        </a:spcBef>
        <a:buFont typeface="Arial"/>
        <a:buChar char="–"/>
        <a:defRPr sz="2000" kern="1200">
          <a:solidFill>
            <a:schemeClr val="tx1"/>
          </a:solidFill>
          <a:latin typeface="+mn-lt"/>
          <a:ea typeface="+mn-ea"/>
          <a:cs typeface="+mn-cs"/>
        </a:defRPr>
      </a:lvl4pPr>
      <a:lvl5pPr marL="2057635" indent="-228626" algn="l" defTabSz="457252" rtl="0" eaLnBrk="1" latinLnBrk="0" hangingPunct="1">
        <a:spcBef>
          <a:spcPct val="20000"/>
        </a:spcBef>
        <a:buFont typeface="Arial"/>
        <a:buChar char="»"/>
        <a:defRPr sz="2000" kern="1200">
          <a:solidFill>
            <a:schemeClr val="tx1"/>
          </a:solidFill>
          <a:latin typeface="+mn-lt"/>
          <a:ea typeface="+mn-ea"/>
          <a:cs typeface="+mn-cs"/>
        </a:defRPr>
      </a:lvl5pPr>
      <a:lvl6pPr marL="2514887" indent="-228626" algn="l" defTabSz="457252" rtl="0" eaLnBrk="1" latinLnBrk="0" hangingPunct="1">
        <a:spcBef>
          <a:spcPct val="20000"/>
        </a:spcBef>
        <a:buFont typeface="Arial"/>
        <a:buChar char="•"/>
        <a:defRPr sz="2000" kern="1200">
          <a:solidFill>
            <a:schemeClr val="tx1"/>
          </a:solidFill>
          <a:latin typeface="+mn-lt"/>
          <a:ea typeface="+mn-ea"/>
          <a:cs typeface="+mn-cs"/>
        </a:defRPr>
      </a:lvl6pPr>
      <a:lvl7pPr marL="2972140" indent="-228626" algn="l" defTabSz="457252" rtl="0" eaLnBrk="1" latinLnBrk="0" hangingPunct="1">
        <a:spcBef>
          <a:spcPct val="20000"/>
        </a:spcBef>
        <a:buFont typeface="Arial"/>
        <a:buChar char="•"/>
        <a:defRPr sz="2000" kern="1200">
          <a:solidFill>
            <a:schemeClr val="tx1"/>
          </a:solidFill>
          <a:latin typeface="+mn-lt"/>
          <a:ea typeface="+mn-ea"/>
          <a:cs typeface="+mn-cs"/>
        </a:defRPr>
      </a:lvl7pPr>
      <a:lvl8pPr marL="3429392" indent="-228626" algn="l" defTabSz="457252" rtl="0" eaLnBrk="1" latinLnBrk="0" hangingPunct="1">
        <a:spcBef>
          <a:spcPct val="20000"/>
        </a:spcBef>
        <a:buFont typeface="Arial"/>
        <a:buChar char="•"/>
        <a:defRPr sz="2000" kern="1200">
          <a:solidFill>
            <a:schemeClr val="tx1"/>
          </a:solidFill>
          <a:latin typeface="+mn-lt"/>
          <a:ea typeface="+mn-ea"/>
          <a:cs typeface="+mn-cs"/>
        </a:defRPr>
      </a:lvl8pPr>
      <a:lvl9pPr marL="3886644" indent="-228626" algn="l" defTabSz="45725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52" rtl="0" eaLnBrk="1" latinLnBrk="0" hangingPunct="1">
        <a:defRPr sz="1800" kern="1200">
          <a:solidFill>
            <a:schemeClr val="tx1"/>
          </a:solidFill>
          <a:latin typeface="+mn-lt"/>
          <a:ea typeface="+mn-ea"/>
          <a:cs typeface="+mn-cs"/>
        </a:defRPr>
      </a:lvl1pPr>
      <a:lvl2pPr marL="457252" algn="l" defTabSz="457252" rtl="0" eaLnBrk="1" latinLnBrk="0" hangingPunct="1">
        <a:defRPr sz="1800" kern="1200">
          <a:solidFill>
            <a:schemeClr val="tx1"/>
          </a:solidFill>
          <a:latin typeface="+mn-lt"/>
          <a:ea typeface="+mn-ea"/>
          <a:cs typeface="+mn-cs"/>
        </a:defRPr>
      </a:lvl2pPr>
      <a:lvl3pPr marL="914504" algn="l" defTabSz="457252" rtl="0" eaLnBrk="1" latinLnBrk="0" hangingPunct="1">
        <a:defRPr sz="1800" kern="1200">
          <a:solidFill>
            <a:schemeClr val="tx1"/>
          </a:solidFill>
          <a:latin typeface="+mn-lt"/>
          <a:ea typeface="+mn-ea"/>
          <a:cs typeface="+mn-cs"/>
        </a:defRPr>
      </a:lvl3pPr>
      <a:lvl4pPr marL="1371757" algn="l" defTabSz="457252" rtl="0" eaLnBrk="1" latinLnBrk="0" hangingPunct="1">
        <a:defRPr sz="1800" kern="1200">
          <a:solidFill>
            <a:schemeClr val="tx1"/>
          </a:solidFill>
          <a:latin typeface="+mn-lt"/>
          <a:ea typeface="+mn-ea"/>
          <a:cs typeface="+mn-cs"/>
        </a:defRPr>
      </a:lvl4pPr>
      <a:lvl5pPr marL="1829009" algn="l" defTabSz="457252" rtl="0" eaLnBrk="1" latinLnBrk="0" hangingPunct="1">
        <a:defRPr sz="1800" kern="1200">
          <a:solidFill>
            <a:schemeClr val="tx1"/>
          </a:solidFill>
          <a:latin typeface="+mn-lt"/>
          <a:ea typeface="+mn-ea"/>
          <a:cs typeface="+mn-cs"/>
        </a:defRPr>
      </a:lvl5pPr>
      <a:lvl6pPr marL="2286261" algn="l" defTabSz="457252" rtl="0" eaLnBrk="1" latinLnBrk="0" hangingPunct="1">
        <a:defRPr sz="1800" kern="1200">
          <a:solidFill>
            <a:schemeClr val="tx1"/>
          </a:solidFill>
          <a:latin typeface="+mn-lt"/>
          <a:ea typeface="+mn-ea"/>
          <a:cs typeface="+mn-cs"/>
        </a:defRPr>
      </a:lvl6pPr>
      <a:lvl7pPr marL="2743513" algn="l" defTabSz="457252" rtl="0" eaLnBrk="1" latinLnBrk="0" hangingPunct="1">
        <a:defRPr sz="1800" kern="1200">
          <a:solidFill>
            <a:schemeClr val="tx1"/>
          </a:solidFill>
          <a:latin typeface="+mn-lt"/>
          <a:ea typeface="+mn-ea"/>
          <a:cs typeface="+mn-cs"/>
        </a:defRPr>
      </a:lvl7pPr>
      <a:lvl8pPr marL="3200766" algn="l" defTabSz="457252" rtl="0" eaLnBrk="1" latinLnBrk="0" hangingPunct="1">
        <a:defRPr sz="1800" kern="1200">
          <a:solidFill>
            <a:schemeClr val="tx1"/>
          </a:solidFill>
          <a:latin typeface="+mn-lt"/>
          <a:ea typeface="+mn-ea"/>
          <a:cs typeface="+mn-cs"/>
        </a:defRPr>
      </a:lvl8pPr>
      <a:lvl9pPr marL="3658018" algn="l" defTabSz="45725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hyperlink" Target="https://www.tiktok.com/@counselorcollab1" TargetMode="External"/><Relationship Id="rId18" Type="http://schemas.openxmlformats.org/officeDocument/2006/relationships/image" Target="../media/image9.svg"/><Relationship Id="rId3" Type="http://schemas.openxmlformats.org/officeDocument/2006/relationships/tags" Target="../tags/tag3.xml"/><Relationship Id="rId7" Type="http://schemas.openxmlformats.org/officeDocument/2006/relationships/hyperlink" Target="https://www.facebook.com/HeartandMindTeaching" TargetMode="External"/><Relationship Id="rId12" Type="http://schemas.openxmlformats.org/officeDocument/2006/relationships/image" Target="../media/image5.svg"/><Relationship Id="rId17" Type="http://schemas.openxmlformats.org/officeDocument/2006/relationships/image" Target="../media/image8.png"/><Relationship Id="rId2" Type="http://schemas.openxmlformats.org/officeDocument/2006/relationships/tags" Target="../tags/tag2.xml"/><Relationship Id="rId16" Type="http://schemas.openxmlformats.org/officeDocument/2006/relationships/hyperlink" Target="https://www.instagram.com/heartandmindteaching/" TargetMode="External"/><Relationship Id="rId1" Type="http://schemas.openxmlformats.org/officeDocument/2006/relationships/tags" Target="../tags/tag1.xml"/><Relationship Id="rId6" Type="http://schemas.openxmlformats.org/officeDocument/2006/relationships/image" Target="../media/image1.PNG"/><Relationship Id="rId11" Type="http://schemas.openxmlformats.org/officeDocument/2006/relationships/image" Target="../media/image4.png"/><Relationship Id="rId5" Type="http://schemas.openxmlformats.org/officeDocument/2006/relationships/slideLayout" Target="../slideLayouts/slideLayout7.xml"/><Relationship Id="rId15" Type="http://schemas.openxmlformats.org/officeDocument/2006/relationships/image" Target="../media/image7.svg"/><Relationship Id="rId10" Type="http://schemas.openxmlformats.org/officeDocument/2006/relationships/hyperlink" Target="https://www.pinterest.com/HeartMindTeach/" TargetMode="External"/><Relationship Id="rId4" Type="http://schemas.openxmlformats.org/officeDocument/2006/relationships/tags" Target="../tags/tag4.xml"/><Relationship Id="rId9" Type="http://schemas.openxmlformats.org/officeDocument/2006/relationships/image" Target="../media/image3.svg"/><Relationship Id="rId1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image" Target="../media/image18.PNG"/><Relationship Id="rId5" Type="http://schemas.openxmlformats.org/officeDocument/2006/relationships/slideLayout" Target="../slideLayouts/slideLayout7.xml"/><Relationship Id="rId4" Type="http://schemas.openxmlformats.org/officeDocument/2006/relationships/tags" Target="../tags/tag56.xml"/></Relationships>
</file>

<file path=ppt/slides/_rels/slide11.xml.rels><?xml version="1.0" encoding="UTF-8" standalone="yes"?>
<Relationships xmlns="http://schemas.openxmlformats.org/package/2006/relationships"><Relationship Id="rId8" Type="http://schemas.openxmlformats.org/officeDocument/2006/relationships/tags" Target="../tags/tag64.xml"/><Relationship Id="rId13" Type="http://schemas.openxmlformats.org/officeDocument/2006/relationships/hyperlink" Target="https://www.teacherspayteachers.com/Product/Coping-Skills-Card-Game-SEL-playing-cards-12482993" TargetMode="External"/><Relationship Id="rId18" Type="http://schemas.openxmlformats.org/officeDocument/2006/relationships/image" Target="../media/image22.png"/><Relationship Id="rId3" Type="http://schemas.openxmlformats.org/officeDocument/2006/relationships/tags" Target="../tags/tag59.xml"/><Relationship Id="rId21" Type="http://schemas.openxmlformats.org/officeDocument/2006/relationships/hyperlink" Target="https://www.teacherspayteachers.com/Product/Career-Exploration-BUNDLE-3315162" TargetMode="External"/><Relationship Id="rId7" Type="http://schemas.openxmlformats.org/officeDocument/2006/relationships/tags" Target="../tags/tag63.xml"/><Relationship Id="rId12" Type="http://schemas.openxmlformats.org/officeDocument/2006/relationships/hyperlink" Target="https://heartandmindteaching.com/" TargetMode="External"/><Relationship Id="rId17" Type="http://schemas.openxmlformats.org/officeDocument/2006/relationships/hyperlink" Target="https://www.teacherspayteachers.com/Product/Day-in-the-Life-of-a-Community-Helper-Career-Exploration-12805995" TargetMode="External"/><Relationship Id="rId2" Type="http://schemas.openxmlformats.org/officeDocument/2006/relationships/tags" Target="../tags/tag58.xml"/><Relationship Id="rId16" Type="http://schemas.openxmlformats.org/officeDocument/2006/relationships/image" Target="../media/image21.png"/><Relationship Id="rId20" Type="http://schemas.openxmlformats.org/officeDocument/2006/relationships/image" Target="../media/image23.png"/><Relationship Id="rId1" Type="http://schemas.openxmlformats.org/officeDocument/2006/relationships/tags" Target="../tags/tag57.xml"/><Relationship Id="rId6" Type="http://schemas.openxmlformats.org/officeDocument/2006/relationships/tags" Target="../tags/tag62.xml"/><Relationship Id="rId11" Type="http://schemas.openxmlformats.org/officeDocument/2006/relationships/hyperlink" Target="https://counselorcollab.com/" TargetMode="External"/><Relationship Id="rId24" Type="http://schemas.openxmlformats.org/officeDocument/2006/relationships/image" Target="../media/image25.png"/><Relationship Id="rId5" Type="http://schemas.openxmlformats.org/officeDocument/2006/relationships/tags" Target="../tags/tag61.xml"/><Relationship Id="rId15" Type="http://schemas.openxmlformats.org/officeDocument/2006/relationships/hyperlink" Target="https://www.teacherspayteachers.com/Product/Character-Education-Vol-2-BUNDLE-9902467" TargetMode="External"/><Relationship Id="rId23" Type="http://schemas.openxmlformats.org/officeDocument/2006/relationships/hyperlink" Target="https://www.teacherspayteachers.com/Product/College-Town-College-Career-Awareness-11944574" TargetMode="External"/><Relationship Id="rId10" Type="http://schemas.openxmlformats.org/officeDocument/2006/relationships/image" Target="../media/image19.PNG"/><Relationship Id="rId19" Type="http://schemas.openxmlformats.org/officeDocument/2006/relationships/hyperlink" Target="https://www.teacherspayteachers.com/Product/Career-Town-Career-Exploration-Activities-6713291" TargetMode="External"/><Relationship Id="rId4" Type="http://schemas.openxmlformats.org/officeDocument/2006/relationships/tags" Target="../tags/tag60.xml"/><Relationship Id="rId9" Type="http://schemas.openxmlformats.org/officeDocument/2006/relationships/slideLayout" Target="../slideLayouts/slideLayout7.xml"/><Relationship Id="rId14" Type="http://schemas.openxmlformats.org/officeDocument/2006/relationships/image" Target="../media/image20.png"/><Relationship Id="rId22" Type="http://schemas.openxmlformats.org/officeDocument/2006/relationships/image" Target="../media/image24.png"/></Relationships>
</file>

<file path=ppt/slides/_rels/slide12.xml.rels><?xml version="1.0" encoding="UTF-8" standalone="yes"?>
<Relationships xmlns="http://schemas.openxmlformats.org/package/2006/relationships"><Relationship Id="rId8" Type="http://schemas.openxmlformats.org/officeDocument/2006/relationships/image" Target="../media/image27.jpg"/><Relationship Id="rId13" Type="http://schemas.openxmlformats.org/officeDocument/2006/relationships/hyperlink" Target="https://www.teacherspayteachers.com/store/scrappin-doodles" TargetMode="External"/><Relationship Id="rId3" Type="http://schemas.openxmlformats.org/officeDocument/2006/relationships/tags" Target="../tags/tag67.xml"/><Relationship Id="rId7" Type="http://schemas.openxmlformats.org/officeDocument/2006/relationships/hyperlink" Target="https://www.teacherspayteachers.com/Store/A-Primary-Kind-Of-Life" TargetMode="External"/><Relationship Id="rId12" Type="http://schemas.openxmlformats.org/officeDocument/2006/relationships/image" Target="../media/image29.jpg"/><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image" Target="../media/image26.PNG"/><Relationship Id="rId11" Type="http://schemas.openxmlformats.org/officeDocument/2006/relationships/hyperlink" Target="https://www.teacherspayteachers.com/store/zip-a-dee-doo-dah-designs" TargetMode="External"/><Relationship Id="rId5" Type="http://schemas.openxmlformats.org/officeDocument/2006/relationships/slideLayout" Target="../slideLayouts/slideLayout7.xml"/><Relationship Id="rId10" Type="http://schemas.openxmlformats.org/officeDocument/2006/relationships/image" Target="../media/image28.jpg"/><Relationship Id="rId4" Type="http://schemas.openxmlformats.org/officeDocument/2006/relationships/tags" Target="../tags/tag68.xml"/><Relationship Id="rId9" Type="http://schemas.openxmlformats.org/officeDocument/2006/relationships/hyperlink" Target="https://www.teacherspayteachers.com/Store/Kaitlynn-Albani" TargetMode="External"/><Relationship Id="rId14" Type="http://schemas.openxmlformats.org/officeDocument/2006/relationships/image" Target="../media/image30.jpg"/></Relationships>
</file>

<file path=ppt/slides/_rels/slide2.xml.rels><?xml version="1.0" encoding="UTF-8" standalone="yes"?>
<Relationships xmlns="http://schemas.openxmlformats.org/package/2006/relationships"><Relationship Id="rId8" Type="http://schemas.openxmlformats.org/officeDocument/2006/relationships/hyperlink" Target="https://docs.google.com/presentation/d/1BbTo1atRQY9MfEqyLzcvZLeVlfCAd7dUxL3xzAfl3zY/copy" TargetMode="External"/><Relationship Id="rId3" Type="http://schemas.openxmlformats.org/officeDocument/2006/relationships/tags" Target="../tags/tag7.xml"/><Relationship Id="rId7" Type="http://schemas.openxmlformats.org/officeDocument/2006/relationships/hyperlink" Target="https://www.youtube.com/watch?v=rCNImsWUxZA" TargetMode="Externa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hyperlink" Target="https://blog.teacherspayteachers.com/digital-resources-for-the-paperless-google-classroom/?utm_source=TpT&amp;utm_medium=landing&amp;utm_campaign=teacher" TargetMode="External"/><Relationship Id="rId5" Type="http://schemas.openxmlformats.org/officeDocument/2006/relationships/image" Target="../media/image10.PNG"/><Relationship Id="rId4"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11.PNG"/><Relationship Id="rId5" Type="http://schemas.openxmlformats.org/officeDocument/2006/relationships/slideLayout" Target="../slideLayouts/slideLayout7.xml"/><Relationship Id="rId4" Type="http://schemas.openxmlformats.org/officeDocument/2006/relationships/tags" Target="../tags/tag11.xml"/></Relationships>
</file>

<file path=ppt/slides/_rels/slide4.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12.PNG"/><Relationship Id="rId5" Type="http://schemas.openxmlformats.org/officeDocument/2006/relationships/slideLayout" Target="../slideLayouts/slideLayout7.xml"/><Relationship Id="rId4" Type="http://schemas.openxmlformats.org/officeDocument/2006/relationships/tags" Target="../tags/tag15.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tags" Target="../tags/tag16.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9.xml"/><Relationship Id="rId1" Type="http://schemas.openxmlformats.org/officeDocument/2006/relationships/tags" Target="../tags/tag18.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tags" Target="../tags/tag20.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tags" Target="../tags/tag34.xml"/><Relationship Id="rId18" Type="http://schemas.openxmlformats.org/officeDocument/2006/relationships/tags" Target="../tags/tag39.xml"/><Relationship Id="rId26" Type="http://schemas.openxmlformats.org/officeDocument/2006/relationships/tags" Target="../tags/tag47.xml"/><Relationship Id="rId3" Type="http://schemas.openxmlformats.org/officeDocument/2006/relationships/tags" Target="../tags/tag24.xml"/><Relationship Id="rId21" Type="http://schemas.openxmlformats.org/officeDocument/2006/relationships/tags" Target="../tags/tag42.xml"/><Relationship Id="rId7" Type="http://schemas.openxmlformats.org/officeDocument/2006/relationships/tags" Target="../tags/tag28.xml"/><Relationship Id="rId12" Type="http://schemas.openxmlformats.org/officeDocument/2006/relationships/tags" Target="../tags/tag33.xml"/><Relationship Id="rId17" Type="http://schemas.openxmlformats.org/officeDocument/2006/relationships/tags" Target="../tags/tag38.xml"/><Relationship Id="rId25" Type="http://schemas.openxmlformats.org/officeDocument/2006/relationships/tags" Target="../tags/tag46.xml"/><Relationship Id="rId2" Type="http://schemas.openxmlformats.org/officeDocument/2006/relationships/tags" Target="../tags/tag23.xml"/><Relationship Id="rId16" Type="http://schemas.openxmlformats.org/officeDocument/2006/relationships/tags" Target="../tags/tag37.xml"/><Relationship Id="rId20" Type="http://schemas.openxmlformats.org/officeDocument/2006/relationships/tags" Target="../tags/tag41.xml"/><Relationship Id="rId29" Type="http://schemas.openxmlformats.org/officeDocument/2006/relationships/slideLayout" Target="../slideLayouts/slideLayout7.xml"/><Relationship Id="rId1" Type="http://schemas.openxmlformats.org/officeDocument/2006/relationships/tags" Target="../tags/tag22.xml"/><Relationship Id="rId6" Type="http://schemas.openxmlformats.org/officeDocument/2006/relationships/tags" Target="../tags/tag27.xml"/><Relationship Id="rId11" Type="http://schemas.openxmlformats.org/officeDocument/2006/relationships/tags" Target="../tags/tag32.xml"/><Relationship Id="rId24" Type="http://schemas.openxmlformats.org/officeDocument/2006/relationships/tags" Target="../tags/tag45.xml"/><Relationship Id="rId5" Type="http://schemas.openxmlformats.org/officeDocument/2006/relationships/tags" Target="../tags/tag26.xml"/><Relationship Id="rId15" Type="http://schemas.openxmlformats.org/officeDocument/2006/relationships/tags" Target="../tags/tag36.xml"/><Relationship Id="rId23" Type="http://schemas.openxmlformats.org/officeDocument/2006/relationships/tags" Target="../tags/tag44.xml"/><Relationship Id="rId28" Type="http://schemas.openxmlformats.org/officeDocument/2006/relationships/tags" Target="../tags/tag49.xml"/><Relationship Id="rId10" Type="http://schemas.openxmlformats.org/officeDocument/2006/relationships/tags" Target="../tags/tag31.xml"/><Relationship Id="rId19" Type="http://schemas.openxmlformats.org/officeDocument/2006/relationships/tags" Target="../tags/tag40.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tags" Target="../tags/tag35.xml"/><Relationship Id="rId22" Type="http://schemas.openxmlformats.org/officeDocument/2006/relationships/tags" Target="../tags/tag43.xml"/><Relationship Id="rId27" Type="http://schemas.openxmlformats.org/officeDocument/2006/relationships/tags" Target="../tags/tag48.xml"/><Relationship Id="rId30"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5" Type="http://schemas.openxmlformats.org/officeDocument/2006/relationships/image" Target="../media/image17.PNG"/><Relationship Id="rId4"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a:blip r:embed="rId6"/>
          <a:stretch>
            <a:fillRect/>
          </a:stretch>
        </a:blipFill>
        <a:effectLst/>
      </p:bgPr>
    </p:bg>
    <p:spTree>
      <p:nvGrpSpPr>
        <p:cNvPr id="1" name=""/>
        <p:cNvGrpSpPr/>
        <p:nvPr/>
      </p:nvGrpSpPr>
      <p:grpSpPr>
        <a:xfrm>
          <a:off x="0" y="0"/>
          <a:ext cx="0" cy="0"/>
          <a:chOff x="0" y="0"/>
          <a:chExt cx="0" cy="0"/>
        </a:xfrm>
      </p:grpSpPr>
      <p:sp>
        <p:nvSpPr>
          <p:cNvPr id="37" name="Freeform 19">
            <a:hlinkClick r:id="rId7"/>
            <a:extLst>
              <a:ext uri="{FF2B5EF4-FFF2-40B4-BE49-F238E27FC236}">
                <a16:creationId xmlns:a16="http://schemas.microsoft.com/office/drawing/2014/main" id="{ACFDB834-E7A5-421B-ADCF-FD4639956838}"/>
              </a:ext>
            </a:extLst>
          </p:cNvPr>
          <p:cNvSpPr/>
          <p:nvPr>
            <p:custDataLst>
              <p:tags r:id="rId1"/>
            </p:custDataLst>
          </p:nvPr>
        </p:nvSpPr>
        <p:spPr>
          <a:xfrm>
            <a:off x="3939844" y="8869382"/>
            <a:ext cx="203752" cy="485572"/>
          </a:xfrm>
          <a:custGeom>
            <a:avLst/>
            <a:gdLst/>
            <a:ahLst/>
            <a:cxnLst/>
            <a:rect l="l" t="t" r="r" b="b"/>
            <a:pathLst>
              <a:path w="312093" h="660515">
                <a:moveTo>
                  <a:pt x="0" y="0"/>
                </a:moveTo>
                <a:lnTo>
                  <a:pt x="312093" y="0"/>
                </a:lnTo>
                <a:lnTo>
                  <a:pt x="312093" y="660515"/>
                </a:lnTo>
                <a:lnTo>
                  <a:pt x="0" y="66051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38" name="Freeform 26">
            <a:hlinkClick r:id="rId10"/>
            <a:extLst>
              <a:ext uri="{FF2B5EF4-FFF2-40B4-BE49-F238E27FC236}">
                <a16:creationId xmlns:a16="http://schemas.microsoft.com/office/drawing/2014/main" id="{853E780C-0668-4025-B8AD-D7683548CBE8}"/>
              </a:ext>
            </a:extLst>
          </p:cNvPr>
          <p:cNvSpPr/>
          <p:nvPr>
            <p:custDataLst>
              <p:tags r:id="rId2"/>
            </p:custDataLst>
          </p:nvPr>
        </p:nvSpPr>
        <p:spPr>
          <a:xfrm>
            <a:off x="5272718" y="8910040"/>
            <a:ext cx="434103" cy="427880"/>
          </a:xfrm>
          <a:custGeom>
            <a:avLst/>
            <a:gdLst/>
            <a:ahLst/>
            <a:cxnLst/>
            <a:rect l="l" t="t" r="r" b="b"/>
            <a:pathLst>
              <a:path w="614547" h="614547">
                <a:moveTo>
                  <a:pt x="0" y="0"/>
                </a:moveTo>
                <a:lnTo>
                  <a:pt x="614547" y="0"/>
                </a:lnTo>
                <a:lnTo>
                  <a:pt x="614547" y="614546"/>
                </a:lnTo>
                <a:lnTo>
                  <a:pt x="0" y="614546"/>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39" name="Freeform 30">
            <a:hlinkClick r:id="rId13"/>
            <a:extLst>
              <a:ext uri="{FF2B5EF4-FFF2-40B4-BE49-F238E27FC236}">
                <a16:creationId xmlns:a16="http://schemas.microsoft.com/office/drawing/2014/main" id="{35E31525-CF7A-4B01-B378-7747B5A34722}"/>
              </a:ext>
            </a:extLst>
          </p:cNvPr>
          <p:cNvSpPr/>
          <p:nvPr>
            <p:custDataLst>
              <p:tags r:id="rId3"/>
            </p:custDataLst>
          </p:nvPr>
        </p:nvSpPr>
        <p:spPr>
          <a:xfrm>
            <a:off x="6033789" y="8889012"/>
            <a:ext cx="345048" cy="444963"/>
          </a:xfrm>
          <a:custGeom>
            <a:avLst/>
            <a:gdLst/>
            <a:ahLst/>
            <a:cxnLst/>
            <a:rect l="l" t="t" r="r" b="b"/>
            <a:pathLst>
              <a:path w="523085" h="600384">
                <a:moveTo>
                  <a:pt x="0" y="0"/>
                </a:moveTo>
                <a:lnTo>
                  <a:pt x="523085" y="0"/>
                </a:lnTo>
                <a:lnTo>
                  <a:pt x="523085" y="600384"/>
                </a:lnTo>
                <a:lnTo>
                  <a:pt x="0" y="60038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sp>
      <p:sp>
        <p:nvSpPr>
          <p:cNvPr id="40" name="Freeform 31">
            <a:hlinkClick r:id="rId16"/>
            <a:extLst>
              <a:ext uri="{FF2B5EF4-FFF2-40B4-BE49-F238E27FC236}">
                <a16:creationId xmlns:a16="http://schemas.microsoft.com/office/drawing/2014/main" id="{FCE421FC-1ECC-4F03-8CD6-59722E3270C3}"/>
              </a:ext>
            </a:extLst>
          </p:cNvPr>
          <p:cNvSpPr/>
          <p:nvPr>
            <p:custDataLst>
              <p:tags r:id="rId4"/>
            </p:custDataLst>
          </p:nvPr>
        </p:nvSpPr>
        <p:spPr>
          <a:xfrm>
            <a:off x="4556720" y="8938203"/>
            <a:ext cx="422449" cy="364026"/>
          </a:xfrm>
          <a:custGeom>
            <a:avLst/>
            <a:gdLst/>
            <a:ahLst/>
            <a:cxnLst/>
            <a:rect l="l" t="t" r="r" b="b"/>
            <a:pathLst>
              <a:path w="603007" h="491176">
                <a:moveTo>
                  <a:pt x="0" y="0"/>
                </a:moveTo>
                <a:lnTo>
                  <a:pt x="603007" y="0"/>
                </a:lnTo>
                <a:lnTo>
                  <a:pt x="603007" y="491176"/>
                </a:lnTo>
                <a:lnTo>
                  <a:pt x="0" y="491176"/>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a:blip r:embed="rId6"/>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52A4F0D-9057-4883-941E-3A8465476523}"/>
              </a:ext>
            </a:extLst>
          </p:cNvPr>
          <p:cNvSpPr txBox="1"/>
          <p:nvPr>
            <p:custDataLst>
              <p:tags r:id="rId1"/>
            </p:custDataLst>
          </p:nvPr>
        </p:nvSpPr>
        <p:spPr>
          <a:xfrm>
            <a:off x="300853" y="218806"/>
            <a:ext cx="7254148" cy="3539430"/>
          </a:xfrm>
          <a:prstGeom prst="rect">
            <a:avLst/>
          </a:prstGeom>
          <a:noFill/>
        </p:spPr>
        <p:txBody>
          <a:bodyPr wrap="square" rtlCol="0">
            <a:spAutoFit/>
          </a:bodyPr>
          <a:lstStyle/>
          <a:p>
            <a:r>
              <a:rPr lang="en-US" sz="4800" dirty="0">
                <a:latin typeface="Cosmic Dust" pitchFamily="50" charset="0"/>
                <a:ea typeface="APLPapaTroll" panose="02000603000000000000" pitchFamily="2" charset="0"/>
              </a:rPr>
              <a:t>Check-In Challenge</a:t>
            </a:r>
          </a:p>
          <a:p>
            <a:r>
              <a:rPr lang="en-US" sz="1600" dirty="0">
                <a:latin typeface="APLPapaTroll" panose="02000603000000000000" pitchFamily="2" charset="0"/>
                <a:ea typeface="APLPapaTroll" panose="02000603000000000000" pitchFamily="2" charset="0"/>
              </a:rPr>
              <a:t>Goal: Build regular emotional communication at home.</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Instructions: Pick a regular time (like dinner, </a:t>
            </a:r>
          </a:p>
          <a:p>
            <a:r>
              <a:rPr lang="en-US" sz="1600" dirty="0">
                <a:latin typeface="APLPapaTroll" panose="02000603000000000000" pitchFamily="2" charset="0"/>
                <a:ea typeface="APLPapaTroll" panose="02000603000000000000" pitchFamily="2" charset="0"/>
              </a:rPr>
              <a:t>bedtime, or Sunday evening).</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Ask each family member:</a:t>
            </a:r>
          </a:p>
          <a:p>
            <a:r>
              <a:rPr lang="en-US" sz="1600" dirty="0">
                <a:latin typeface="APLPapaTroll" panose="02000603000000000000" pitchFamily="2" charset="0"/>
                <a:ea typeface="APLPapaTroll" panose="02000603000000000000" pitchFamily="2" charset="0"/>
              </a:rPr>
              <a:t>“What was one good thing about your day?”</a:t>
            </a:r>
          </a:p>
          <a:p>
            <a:r>
              <a:rPr lang="en-US" sz="1600" dirty="0">
                <a:latin typeface="APLPapaTroll" panose="02000603000000000000" pitchFamily="2" charset="0"/>
                <a:ea typeface="APLPapaTroll" panose="02000603000000000000" pitchFamily="2" charset="0"/>
              </a:rPr>
              <a:t>“What was one tricky thing?”</a:t>
            </a:r>
          </a:p>
          <a:p>
            <a:r>
              <a:rPr lang="en-US" sz="1600" dirty="0">
                <a:latin typeface="APLPapaTroll" panose="02000603000000000000" pitchFamily="2" charset="0"/>
                <a:ea typeface="APLPapaTroll" panose="02000603000000000000" pitchFamily="2" charset="0"/>
              </a:rPr>
              <a:t>“What feeling showed up the most today?”</a:t>
            </a:r>
          </a:p>
          <a:p>
            <a:r>
              <a:rPr lang="en-US" sz="1600" dirty="0">
                <a:latin typeface="APLPapaTroll" panose="02000603000000000000" pitchFamily="2" charset="0"/>
                <a:ea typeface="APLPapaTroll" panose="02000603000000000000" pitchFamily="2" charset="0"/>
              </a:rPr>
              <a:t>End with something positive, like a high-five or gratitude moment (“I’m thankful we got to talk today”).</a:t>
            </a:r>
          </a:p>
        </p:txBody>
      </p:sp>
      <p:sp>
        <p:nvSpPr>
          <p:cNvPr id="3" name="TextBox 2">
            <a:extLst>
              <a:ext uri="{FF2B5EF4-FFF2-40B4-BE49-F238E27FC236}">
                <a16:creationId xmlns:a16="http://schemas.microsoft.com/office/drawing/2014/main" id="{7211AE4E-ABE5-434C-A074-F10096A4AC0C}"/>
              </a:ext>
            </a:extLst>
          </p:cNvPr>
          <p:cNvSpPr txBox="1"/>
          <p:nvPr>
            <p:custDataLst>
              <p:tags r:id="rId2"/>
            </p:custDataLst>
          </p:nvPr>
        </p:nvSpPr>
        <p:spPr>
          <a:xfrm>
            <a:off x="288063" y="3687880"/>
            <a:ext cx="6818901" cy="2800767"/>
          </a:xfrm>
          <a:prstGeom prst="rect">
            <a:avLst/>
          </a:prstGeom>
          <a:noFill/>
        </p:spPr>
        <p:txBody>
          <a:bodyPr wrap="square" rtlCol="0">
            <a:spAutoFit/>
          </a:bodyPr>
          <a:lstStyle/>
          <a:p>
            <a:r>
              <a:rPr lang="en-US" sz="4800" dirty="0">
                <a:latin typeface="Cosmic Dust" pitchFamily="50" charset="0"/>
                <a:ea typeface="APLPapaTroll" panose="02000603000000000000" pitchFamily="2" charset="0"/>
              </a:rPr>
              <a:t>Calm-Down Toolbox</a:t>
            </a:r>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Goal: Help kids practice coping skills in a fun, hands-on way.</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How to Do It: Find a small box, basket, or bag. Have your child choose items that help them feel calm, such as: A soft toy, coloring supplies, a stress ball, a favorite photo, or a note from you. Practice using the toolbox when your child feels upset or overwhelmed.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Parents can make one too — modeling calm-down tools together!</a:t>
            </a:r>
          </a:p>
        </p:txBody>
      </p:sp>
      <p:sp>
        <p:nvSpPr>
          <p:cNvPr id="4" name="TextBox 3">
            <a:extLst>
              <a:ext uri="{FF2B5EF4-FFF2-40B4-BE49-F238E27FC236}">
                <a16:creationId xmlns:a16="http://schemas.microsoft.com/office/drawing/2014/main" id="{27727961-4BB2-4E32-8C53-E72C5A2C4B0A}"/>
              </a:ext>
            </a:extLst>
          </p:cNvPr>
          <p:cNvSpPr txBox="1"/>
          <p:nvPr>
            <p:custDataLst>
              <p:tags r:id="rId3"/>
            </p:custDataLst>
          </p:nvPr>
        </p:nvSpPr>
        <p:spPr>
          <a:xfrm>
            <a:off x="217397" y="6501247"/>
            <a:ext cx="7337604" cy="2893100"/>
          </a:xfrm>
          <a:prstGeom prst="rect">
            <a:avLst/>
          </a:prstGeom>
          <a:noFill/>
        </p:spPr>
        <p:txBody>
          <a:bodyPr wrap="square" rtlCol="0">
            <a:spAutoFit/>
          </a:bodyPr>
          <a:lstStyle/>
          <a:p>
            <a:r>
              <a:rPr lang="en-US" sz="3800" dirty="0">
                <a:latin typeface="Cosmic Dust" pitchFamily="50" charset="0"/>
                <a:ea typeface="APLPapaTroll" panose="02000603000000000000" pitchFamily="2" charset="0"/>
              </a:rPr>
              <a:t>Kindness Challenge Jar</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Goal: Encourage empathy, gratitude, and positive family interactions.</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How to Do It: Write simple kindness ideas on slips of paper and place them in a jar. Each day or week, draw one to complete together — examples: “Say thank you to someone who helped you.” “Do a secret act of kindness.” “Tell each family member something you appreciate about them.” </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Celebrate small wins with a sticker or extra family fun time.</a:t>
            </a:r>
          </a:p>
        </p:txBody>
      </p:sp>
      <p:sp>
        <p:nvSpPr>
          <p:cNvPr id="18" name="TextBox 17">
            <a:extLst>
              <a:ext uri="{FF2B5EF4-FFF2-40B4-BE49-F238E27FC236}">
                <a16:creationId xmlns:a16="http://schemas.microsoft.com/office/drawing/2014/main" id="{14209C17-D22C-4DF4-B366-D1E430609BD6}"/>
              </a:ext>
            </a:extLst>
          </p:cNvPr>
          <p:cNvSpPr txBox="1"/>
          <p:nvPr>
            <p:custDataLst>
              <p:tags r:id="rId4"/>
            </p:custDataLst>
          </p:nvPr>
        </p:nvSpPr>
        <p:spPr>
          <a:xfrm>
            <a:off x="5495341" y="359595"/>
            <a:ext cx="2145130" cy="1569660"/>
          </a:xfrm>
          <a:prstGeom prst="rect">
            <a:avLst/>
          </a:prstGeom>
          <a:noFill/>
        </p:spPr>
        <p:txBody>
          <a:bodyPr wrap="square" rtlCol="0">
            <a:spAutoFit/>
          </a:bodyPr>
          <a:lstStyle/>
          <a:p>
            <a:r>
              <a:rPr lang="en-US" sz="3200" dirty="0">
                <a:latin typeface="APLPapaTroll" panose="02000603000000000000" pitchFamily="2" charset="0"/>
                <a:ea typeface="APLPapaTroll" panose="02000603000000000000" pitchFamily="2" charset="0"/>
              </a:rPr>
              <a:t>Family Connection Activities</a:t>
            </a:r>
          </a:p>
        </p:txBody>
      </p:sp>
    </p:spTree>
    <p:extLst>
      <p:ext uri="{BB962C8B-B14F-4D97-AF65-F5344CB8AC3E}">
        <p14:creationId xmlns:p14="http://schemas.microsoft.com/office/powerpoint/2010/main" val="30355369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a:blip r:embed="rId10"/>
          <a:stretch>
            <a:fillRect/>
          </a:stretch>
        </a:blipFill>
        <a:effectLst/>
      </p:bgPr>
    </p:bg>
    <p:spTree>
      <p:nvGrpSpPr>
        <p:cNvPr id="1" name=""/>
        <p:cNvGrpSpPr/>
        <p:nvPr/>
      </p:nvGrpSpPr>
      <p:grpSpPr>
        <a:xfrm>
          <a:off x="0" y="0"/>
          <a:ext cx="0" cy="0"/>
          <a:chOff x="0" y="0"/>
          <a:chExt cx="0" cy="0"/>
        </a:xfrm>
      </p:grpSpPr>
      <p:sp>
        <p:nvSpPr>
          <p:cNvPr id="62" name="TextBox 50">
            <a:hlinkClick r:id="rId11"/>
            <a:extLst>
              <a:ext uri="{FF2B5EF4-FFF2-40B4-BE49-F238E27FC236}">
                <a16:creationId xmlns:a16="http://schemas.microsoft.com/office/drawing/2014/main" id="{AADDBE95-75D6-46A4-B4E2-E62B29A48826}"/>
              </a:ext>
            </a:extLst>
          </p:cNvPr>
          <p:cNvSpPr txBox="1"/>
          <p:nvPr>
            <p:custDataLst>
              <p:tags r:id="rId1"/>
            </p:custDataLst>
          </p:nvPr>
        </p:nvSpPr>
        <p:spPr>
          <a:xfrm>
            <a:off x="87855" y="7777546"/>
            <a:ext cx="3862714" cy="713657"/>
          </a:xfrm>
          <a:prstGeom prst="rect">
            <a:avLst/>
          </a:prstGeom>
        </p:spPr>
        <p:txBody>
          <a:bodyPr lIns="0" tIns="0" rIns="0" bIns="0" rtlCol="0" anchor="t">
            <a:spAutoFit/>
          </a:bodyPr>
          <a:lstStyle/>
          <a:p>
            <a:pPr algn="ctr">
              <a:lnSpc>
                <a:spcPts val="2749"/>
              </a:lnSpc>
            </a:pPr>
            <a:r>
              <a:rPr lang="en-US" sz="2400" dirty="0">
                <a:solidFill>
                  <a:srgbClr val="00B0F0"/>
                </a:solidFill>
                <a:latin typeface="APLPapaTroll" panose="02000603000000000000" pitchFamily="2" charset="0"/>
                <a:ea typeface="APLPapaTroll" panose="02000603000000000000" pitchFamily="2" charset="0"/>
                <a:cs typeface="Dreaming Outloud Sans"/>
                <a:sym typeface="Dreaming Outloud Sans"/>
              </a:rPr>
              <a:t>www.counselorcollab.com</a:t>
            </a:r>
          </a:p>
          <a:p>
            <a:pPr algn="ctr">
              <a:lnSpc>
                <a:spcPts val="2749"/>
              </a:lnSpc>
            </a:pPr>
            <a:endParaRPr lang="en-US" sz="2400" dirty="0">
              <a:solidFill>
                <a:srgbClr val="00B0F0"/>
              </a:solidFill>
              <a:latin typeface="APLPapaTroll" panose="02000603000000000000" pitchFamily="2" charset="0"/>
              <a:ea typeface="APLPapaTroll" panose="02000603000000000000" pitchFamily="2" charset="0"/>
              <a:cs typeface="Dreaming Outloud Sans"/>
              <a:sym typeface="Dreaming Outloud Sans"/>
            </a:endParaRPr>
          </a:p>
        </p:txBody>
      </p:sp>
      <p:sp>
        <p:nvSpPr>
          <p:cNvPr id="63" name="TextBox 50">
            <a:hlinkClick r:id="rId12"/>
            <a:extLst>
              <a:ext uri="{FF2B5EF4-FFF2-40B4-BE49-F238E27FC236}">
                <a16:creationId xmlns:a16="http://schemas.microsoft.com/office/drawing/2014/main" id="{E252BF21-C76A-4136-80A1-26862E7E98AA}"/>
              </a:ext>
            </a:extLst>
          </p:cNvPr>
          <p:cNvSpPr txBox="1"/>
          <p:nvPr>
            <p:custDataLst>
              <p:tags r:id="rId2"/>
            </p:custDataLst>
          </p:nvPr>
        </p:nvSpPr>
        <p:spPr>
          <a:xfrm>
            <a:off x="-76236" y="9731134"/>
            <a:ext cx="3862714" cy="692497"/>
          </a:xfrm>
          <a:prstGeom prst="rect">
            <a:avLst/>
          </a:prstGeom>
        </p:spPr>
        <p:txBody>
          <a:bodyPr lIns="0" tIns="0" rIns="0" bIns="0" rtlCol="0" anchor="t">
            <a:spAutoFit/>
          </a:bodyPr>
          <a:lstStyle/>
          <a:p>
            <a:pPr algn="ctr">
              <a:lnSpc>
                <a:spcPts val="2749"/>
              </a:lnSpc>
            </a:pPr>
            <a:r>
              <a:rPr lang="en-US" sz="1963" dirty="0">
                <a:solidFill>
                  <a:srgbClr val="00B0F0"/>
                </a:solidFill>
                <a:latin typeface="APLPapaTroll" panose="02000603000000000000" pitchFamily="2" charset="0"/>
                <a:ea typeface="APLPapaTroll" panose="02000603000000000000" pitchFamily="2" charset="0"/>
                <a:cs typeface="Dreaming Outloud Sans"/>
                <a:sym typeface="Dreaming Outloud Sans"/>
              </a:rPr>
              <a:t>www.heartandmindteaching.com</a:t>
            </a:r>
          </a:p>
          <a:p>
            <a:pPr algn="ctr">
              <a:lnSpc>
                <a:spcPts val="2749"/>
              </a:lnSpc>
            </a:pPr>
            <a:endParaRPr lang="en-US" sz="1963" dirty="0">
              <a:solidFill>
                <a:srgbClr val="00B0F0"/>
              </a:solidFill>
              <a:latin typeface="APLPapaTroll" panose="02000603000000000000" pitchFamily="2" charset="0"/>
              <a:ea typeface="APLPapaTroll" panose="02000603000000000000" pitchFamily="2" charset="0"/>
              <a:cs typeface="Dreaming Outloud Sans"/>
              <a:sym typeface="Dreaming Outloud Sans"/>
            </a:endParaRPr>
          </a:p>
        </p:txBody>
      </p:sp>
      <p:pic>
        <p:nvPicPr>
          <p:cNvPr id="65" name="Picture 64">
            <a:hlinkClick r:id="rId13"/>
            <a:extLst>
              <a:ext uri="{FF2B5EF4-FFF2-40B4-BE49-F238E27FC236}">
                <a16:creationId xmlns:a16="http://schemas.microsoft.com/office/drawing/2014/main" id="{731D23BB-9507-4761-A321-6DD9BE1CE6DF}"/>
              </a:ext>
            </a:extLst>
          </p:cNvPr>
          <p:cNvPicPr>
            <a:picLocks noChangeAspect="1"/>
          </p:cNvPicPr>
          <p:nvPr>
            <p:custDataLst>
              <p:tags r:id="rId3"/>
            </p:custDataLst>
          </p:nvPr>
        </p:nvPicPr>
        <p:blipFill>
          <a:blip r:embed="rId14"/>
          <a:stretch>
            <a:fillRect/>
          </a:stretch>
        </p:blipFill>
        <p:spPr>
          <a:xfrm>
            <a:off x="282063" y="4062785"/>
            <a:ext cx="2180721" cy="2180721"/>
          </a:xfrm>
          <a:prstGeom prst="rect">
            <a:avLst/>
          </a:prstGeom>
        </p:spPr>
      </p:pic>
      <p:pic>
        <p:nvPicPr>
          <p:cNvPr id="67" name="Picture 66">
            <a:hlinkClick r:id="rId15"/>
            <a:extLst>
              <a:ext uri="{FF2B5EF4-FFF2-40B4-BE49-F238E27FC236}">
                <a16:creationId xmlns:a16="http://schemas.microsoft.com/office/drawing/2014/main" id="{3ADBCC28-3C58-48F8-AEE3-412681E8CBD9}"/>
              </a:ext>
            </a:extLst>
          </p:cNvPr>
          <p:cNvPicPr>
            <a:picLocks noChangeAspect="1"/>
          </p:cNvPicPr>
          <p:nvPr>
            <p:custDataLst>
              <p:tags r:id="rId4"/>
            </p:custDataLst>
          </p:nvPr>
        </p:nvPicPr>
        <p:blipFill>
          <a:blip r:embed="rId16"/>
          <a:stretch>
            <a:fillRect/>
          </a:stretch>
        </p:blipFill>
        <p:spPr>
          <a:xfrm>
            <a:off x="2801670" y="4060293"/>
            <a:ext cx="2169058" cy="2169058"/>
          </a:xfrm>
          <a:prstGeom prst="rect">
            <a:avLst/>
          </a:prstGeom>
        </p:spPr>
      </p:pic>
      <p:pic>
        <p:nvPicPr>
          <p:cNvPr id="69" name="Picture 68">
            <a:hlinkClick r:id="rId17"/>
            <a:extLst>
              <a:ext uri="{FF2B5EF4-FFF2-40B4-BE49-F238E27FC236}">
                <a16:creationId xmlns:a16="http://schemas.microsoft.com/office/drawing/2014/main" id="{D1469592-E3CE-40F3-808F-D2284221687B}"/>
              </a:ext>
            </a:extLst>
          </p:cNvPr>
          <p:cNvPicPr>
            <a:picLocks noChangeAspect="1"/>
          </p:cNvPicPr>
          <p:nvPr>
            <p:custDataLst>
              <p:tags r:id="rId5"/>
            </p:custDataLst>
          </p:nvPr>
        </p:nvPicPr>
        <p:blipFill>
          <a:blip r:embed="rId18"/>
          <a:srcRect/>
          <a:stretch/>
        </p:blipFill>
        <p:spPr>
          <a:xfrm>
            <a:off x="292437" y="1456339"/>
            <a:ext cx="2143797" cy="2143797"/>
          </a:xfrm>
          <a:prstGeom prst="rect">
            <a:avLst/>
          </a:prstGeom>
        </p:spPr>
      </p:pic>
      <p:pic>
        <p:nvPicPr>
          <p:cNvPr id="71" name="Picture 70">
            <a:hlinkClick r:id="rId19"/>
            <a:extLst>
              <a:ext uri="{FF2B5EF4-FFF2-40B4-BE49-F238E27FC236}">
                <a16:creationId xmlns:a16="http://schemas.microsoft.com/office/drawing/2014/main" id="{4C80704D-62B7-4261-897F-9AA0FD814883}"/>
              </a:ext>
            </a:extLst>
          </p:cNvPr>
          <p:cNvPicPr>
            <a:picLocks noChangeAspect="1"/>
          </p:cNvPicPr>
          <p:nvPr>
            <p:custDataLst>
              <p:tags r:id="rId6"/>
            </p:custDataLst>
          </p:nvPr>
        </p:nvPicPr>
        <p:blipFill>
          <a:blip r:embed="rId20"/>
          <a:stretch>
            <a:fillRect/>
          </a:stretch>
        </p:blipFill>
        <p:spPr>
          <a:xfrm>
            <a:off x="2801670" y="1431131"/>
            <a:ext cx="2169058" cy="2169058"/>
          </a:xfrm>
          <a:prstGeom prst="rect">
            <a:avLst/>
          </a:prstGeom>
        </p:spPr>
      </p:pic>
      <p:pic>
        <p:nvPicPr>
          <p:cNvPr id="73" name="Picture 72">
            <a:hlinkClick r:id="rId21"/>
            <a:extLst>
              <a:ext uri="{FF2B5EF4-FFF2-40B4-BE49-F238E27FC236}">
                <a16:creationId xmlns:a16="http://schemas.microsoft.com/office/drawing/2014/main" id="{700D019E-7F0A-4646-A93B-6E7B0E17F8B3}"/>
              </a:ext>
            </a:extLst>
          </p:cNvPr>
          <p:cNvPicPr>
            <a:picLocks noChangeAspect="1"/>
          </p:cNvPicPr>
          <p:nvPr>
            <p:custDataLst>
              <p:tags r:id="rId7"/>
            </p:custDataLst>
          </p:nvPr>
        </p:nvPicPr>
        <p:blipFill>
          <a:blip r:embed="rId22"/>
          <a:stretch>
            <a:fillRect/>
          </a:stretch>
        </p:blipFill>
        <p:spPr>
          <a:xfrm>
            <a:off x="5299741" y="4040264"/>
            <a:ext cx="2229235" cy="2229235"/>
          </a:xfrm>
          <a:prstGeom prst="rect">
            <a:avLst/>
          </a:prstGeom>
        </p:spPr>
      </p:pic>
      <p:pic>
        <p:nvPicPr>
          <p:cNvPr id="75" name="Picture 74">
            <a:hlinkClick r:id="rId23"/>
            <a:extLst>
              <a:ext uri="{FF2B5EF4-FFF2-40B4-BE49-F238E27FC236}">
                <a16:creationId xmlns:a16="http://schemas.microsoft.com/office/drawing/2014/main" id="{A4074909-A143-44AA-8019-095309168768}"/>
              </a:ext>
            </a:extLst>
          </p:cNvPr>
          <p:cNvPicPr>
            <a:picLocks noChangeAspect="1"/>
          </p:cNvPicPr>
          <p:nvPr>
            <p:custDataLst>
              <p:tags r:id="rId8"/>
            </p:custDataLst>
          </p:nvPr>
        </p:nvPicPr>
        <p:blipFill>
          <a:blip r:embed="rId24"/>
          <a:stretch>
            <a:fillRect/>
          </a:stretch>
        </p:blipFill>
        <p:spPr>
          <a:xfrm>
            <a:off x="5336751" y="1441602"/>
            <a:ext cx="2192225" cy="219222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a:blip r:embed="rId6"/>
          <a:stretch>
            <a:fillRect/>
          </a:stretch>
        </a:blipFill>
        <a:effectLst/>
      </p:bgPr>
    </p:bg>
    <p:spTree>
      <p:nvGrpSpPr>
        <p:cNvPr id="1" name=""/>
        <p:cNvGrpSpPr/>
        <p:nvPr/>
      </p:nvGrpSpPr>
      <p:grpSpPr>
        <a:xfrm>
          <a:off x="0" y="0"/>
          <a:ext cx="0" cy="0"/>
          <a:chOff x="0" y="0"/>
          <a:chExt cx="0" cy="0"/>
        </a:xfrm>
      </p:grpSpPr>
      <p:pic>
        <p:nvPicPr>
          <p:cNvPr id="71" name="Picture 70">
            <a:hlinkClick r:id="rId7"/>
            <a:extLst>
              <a:ext uri="{FF2B5EF4-FFF2-40B4-BE49-F238E27FC236}">
                <a16:creationId xmlns:a16="http://schemas.microsoft.com/office/drawing/2014/main" id="{6242AEE5-D710-4CEB-94A9-93024573D196}"/>
              </a:ext>
            </a:extLst>
          </p:cNvPr>
          <p:cNvPicPr>
            <a:picLocks noChangeAspect="1"/>
          </p:cNvPicPr>
          <p:nvPr>
            <p:custDataLst>
              <p:tags r:id="rId1"/>
            </p:custDataLst>
          </p:nvPr>
        </p:nvPicPr>
        <p:blipFill>
          <a:blip r:embed="rId8"/>
          <a:stretch>
            <a:fillRect/>
          </a:stretch>
        </p:blipFill>
        <p:spPr>
          <a:xfrm>
            <a:off x="368561" y="8776010"/>
            <a:ext cx="654999" cy="654999"/>
          </a:xfrm>
          <a:prstGeom prst="rect">
            <a:avLst/>
          </a:prstGeom>
        </p:spPr>
      </p:pic>
      <p:pic>
        <p:nvPicPr>
          <p:cNvPr id="77" name="Picture 76" descr="A picture containing text, newspaper, book&#10;&#10;Description generated with very high confidence">
            <a:hlinkClick r:id="rId9"/>
            <a:extLst>
              <a:ext uri="{FF2B5EF4-FFF2-40B4-BE49-F238E27FC236}">
                <a16:creationId xmlns:a16="http://schemas.microsoft.com/office/drawing/2014/main" id="{7A9BD70E-EDDC-4A24-A168-4C3A279C9903}"/>
              </a:ext>
            </a:extLst>
          </p:cNvPr>
          <p:cNvPicPr>
            <a:picLocks noChangeAspect="1"/>
          </p:cNvPicPr>
          <p:nvPr>
            <p:custDataLst>
              <p:tags r:id="rId2"/>
            </p:custDataLst>
          </p:nvPr>
        </p:nvPicPr>
        <p:blipFill rotWithShape="1">
          <a:blip r:embed="rId10"/>
          <a:srcRect t="10464" b="16808"/>
          <a:stretch/>
        </p:blipFill>
        <p:spPr>
          <a:xfrm>
            <a:off x="1095775" y="8844429"/>
            <a:ext cx="811728" cy="590349"/>
          </a:xfrm>
          <a:prstGeom prst="rect">
            <a:avLst/>
          </a:prstGeom>
        </p:spPr>
      </p:pic>
      <p:pic>
        <p:nvPicPr>
          <p:cNvPr id="30" name="Picture 29">
            <a:hlinkClick r:id="rId11"/>
            <a:extLst>
              <a:ext uri="{FF2B5EF4-FFF2-40B4-BE49-F238E27FC236}">
                <a16:creationId xmlns:a16="http://schemas.microsoft.com/office/drawing/2014/main" id="{2A311B84-8EA8-4C69-88B9-C186AF7FA9C1}"/>
              </a:ext>
            </a:extLst>
          </p:cNvPr>
          <p:cNvPicPr>
            <a:picLocks noChangeAspect="1"/>
          </p:cNvPicPr>
          <p:nvPr>
            <p:custDataLst>
              <p:tags r:id="rId3"/>
            </p:custDataLst>
          </p:nvPr>
        </p:nvPicPr>
        <p:blipFill>
          <a:blip r:embed="rId12"/>
          <a:stretch>
            <a:fillRect/>
          </a:stretch>
        </p:blipFill>
        <p:spPr>
          <a:xfrm>
            <a:off x="2023204" y="8837597"/>
            <a:ext cx="659064" cy="659064"/>
          </a:xfrm>
          <a:prstGeom prst="rect">
            <a:avLst/>
          </a:prstGeom>
        </p:spPr>
      </p:pic>
      <p:pic>
        <p:nvPicPr>
          <p:cNvPr id="23" name="Picture 22" descr="A circle with a rainbow and text&#10;&#10;Description automatically generated">
            <a:hlinkClick r:id="rId13"/>
            <a:extLst>
              <a:ext uri="{FF2B5EF4-FFF2-40B4-BE49-F238E27FC236}">
                <a16:creationId xmlns:a16="http://schemas.microsoft.com/office/drawing/2014/main" id="{BEA202EC-273D-44A8-AA55-EFF5F5AA55A2}"/>
              </a:ext>
            </a:extLst>
          </p:cNvPr>
          <p:cNvPicPr>
            <a:picLocks noChangeAspect="1"/>
          </p:cNvPicPr>
          <p:nvPr>
            <p:custDataLst>
              <p:tags r:id="rId4"/>
            </p:custDataLst>
          </p:nvPr>
        </p:nvPicPr>
        <p:blipFill>
          <a:blip r:embed="rId14"/>
          <a:stretch>
            <a:fillRect/>
          </a:stretch>
        </p:blipFill>
        <p:spPr>
          <a:xfrm>
            <a:off x="2759402" y="8827353"/>
            <a:ext cx="654941" cy="65494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39" name="TextBox 38">
            <a:hlinkClick r:id="rId6"/>
            <a:extLst>
              <a:ext uri="{FF2B5EF4-FFF2-40B4-BE49-F238E27FC236}">
                <a16:creationId xmlns:a16="http://schemas.microsoft.com/office/drawing/2014/main" id="{422DAD95-87DE-48FD-A96B-83456475B7E3}"/>
              </a:ext>
            </a:extLst>
          </p:cNvPr>
          <p:cNvSpPr txBox="1"/>
          <p:nvPr>
            <p:custDataLst>
              <p:tags r:id="rId1"/>
            </p:custDataLst>
          </p:nvPr>
        </p:nvSpPr>
        <p:spPr>
          <a:xfrm>
            <a:off x="1905000" y="9381192"/>
            <a:ext cx="6846860" cy="307777"/>
          </a:xfrm>
          <a:prstGeom prst="rect">
            <a:avLst/>
          </a:prstGeom>
          <a:noFill/>
        </p:spPr>
        <p:txBody>
          <a:bodyPr wrap="square" rtlCol="0">
            <a:spAutoFit/>
          </a:bodyPr>
          <a:lstStyle/>
          <a:p>
            <a:r>
              <a:rPr lang="en-US" sz="1400" u="sng" dirty="0">
                <a:latin typeface="APLHappyDance" panose="02000603000000000000" pitchFamily="2" charset="0"/>
                <a:ea typeface="APLHappyDance" panose="02000603000000000000" pitchFamily="2" charset="0"/>
                <a:hlinkClick r:id="rId6"/>
              </a:rPr>
              <a:t>Teacher Tips for using Google Classroom (TPT blog)</a:t>
            </a:r>
            <a:endParaRPr lang="en-US" sz="1400" u="sng" dirty="0">
              <a:latin typeface="APLHappyDance" panose="02000603000000000000" pitchFamily="2" charset="0"/>
              <a:ea typeface="APLHappyDance" panose="02000603000000000000" pitchFamily="2" charset="0"/>
            </a:endParaRPr>
          </a:p>
        </p:txBody>
      </p:sp>
      <p:sp>
        <p:nvSpPr>
          <p:cNvPr id="40" name="TextBox 39">
            <a:hlinkClick r:id="rId6"/>
            <a:extLst>
              <a:ext uri="{FF2B5EF4-FFF2-40B4-BE49-F238E27FC236}">
                <a16:creationId xmlns:a16="http://schemas.microsoft.com/office/drawing/2014/main" id="{76045338-8943-4C06-9781-0FA2AD265F52}"/>
              </a:ext>
            </a:extLst>
          </p:cNvPr>
          <p:cNvSpPr txBox="1"/>
          <p:nvPr>
            <p:custDataLst>
              <p:tags r:id="rId2"/>
            </p:custDataLst>
          </p:nvPr>
        </p:nvSpPr>
        <p:spPr>
          <a:xfrm>
            <a:off x="1905000" y="9744708"/>
            <a:ext cx="6846860" cy="307777"/>
          </a:xfrm>
          <a:prstGeom prst="rect">
            <a:avLst/>
          </a:prstGeom>
          <a:noFill/>
        </p:spPr>
        <p:txBody>
          <a:bodyPr wrap="square" rtlCol="0">
            <a:spAutoFit/>
          </a:bodyPr>
          <a:lstStyle/>
          <a:p>
            <a:r>
              <a:rPr lang="en-US" sz="1400" u="sng" dirty="0">
                <a:latin typeface="APLHappyDance" panose="02000603000000000000" pitchFamily="2" charset="0"/>
                <a:ea typeface="APLHappyDance" panose="02000603000000000000" pitchFamily="2" charset="0"/>
                <a:hlinkClick r:id="rId7"/>
              </a:rPr>
              <a:t>Getting Started with Google Classroom (</a:t>
            </a:r>
            <a:r>
              <a:rPr lang="en-US" sz="1400" u="sng" dirty="0" err="1">
                <a:latin typeface="APLHappyDance" panose="02000603000000000000" pitchFamily="2" charset="0"/>
                <a:ea typeface="APLHappyDance" panose="02000603000000000000" pitchFamily="2" charset="0"/>
                <a:hlinkClick r:id="rId7"/>
              </a:rPr>
              <a:t>youtube</a:t>
            </a:r>
            <a:r>
              <a:rPr lang="en-US" sz="1400" u="sng" dirty="0">
                <a:latin typeface="APLHappyDance" panose="02000603000000000000" pitchFamily="2" charset="0"/>
                <a:ea typeface="APLHappyDance" panose="02000603000000000000" pitchFamily="2" charset="0"/>
                <a:hlinkClick r:id="rId7"/>
              </a:rPr>
              <a:t> video)</a:t>
            </a:r>
            <a:endParaRPr lang="en-US" sz="1400" u="sng" dirty="0">
              <a:latin typeface="APLHappyDance" panose="02000603000000000000" pitchFamily="2" charset="0"/>
              <a:ea typeface="APLHappyDance" panose="02000603000000000000" pitchFamily="2" charset="0"/>
            </a:endParaRPr>
          </a:p>
        </p:txBody>
      </p:sp>
      <p:sp>
        <p:nvSpPr>
          <p:cNvPr id="9" name="TextBox 8">
            <a:hlinkClick r:id="rId8"/>
            <a:extLst>
              <a:ext uri="{FF2B5EF4-FFF2-40B4-BE49-F238E27FC236}">
                <a16:creationId xmlns:a16="http://schemas.microsoft.com/office/drawing/2014/main" id="{59FCD35B-14D1-4ECE-817A-B3D4A104C164}"/>
              </a:ext>
            </a:extLst>
          </p:cNvPr>
          <p:cNvSpPr txBox="1"/>
          <p:nvPr>
            <p:custDataLst>
              <p:tags r:id="rId3"/>
            </p:custDataLst>
          </p:nvPr>
        </p:nvSpPr>
        <p:spPr>
          <a:xfrm>
            <a:off x="3358741" y="1765091"/>
            <a:ext cx="2707280" cy="523220"/>
          </a:xfrm>
          <a:prstGeom prst="rect">
            <a:avLst/>
          </a:prstGeom>
          <a:noFill/>
        </p:spPr>
        <p:txBody>
          <a:bodyPr wrap="none" rtlCol="0">
            <a:spAutoFit/>
          </a:bodyPr>
          <a:lstStyle/>
          <a:p>
            <a:r>
              <a:rPr lang="en-US" sz="2800" u="sng" dirty="0"/>
              <a:t>Parent Workshop</a:t>
            </a:r>
          </a:p>
        </p:txBody>
      </p:sp>
    </p:spTree>
    <p:extLst>
      <p:ext uri="{BB962C8B-B14F-4D97-AF65-F5344CB8AC3E}">
        <p14:creationId xmlns:p14="http://schemas.microsoft.com/office/powerpoint/2010/main" val="32481168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a:blip r:embed="rId6"/>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91F60B-B644-4BF7-A839-B5E1B1B79A78}"/>
              </a:ext>
            </a:extLst>
          </p:cNvPr>
          <p:cNvSpPr txBox="1"/>
          <p:nvPr>
            <p:custDataLst>
              <p:tags r:id="rId1"/>
            </p:custDataLst>
          </p:nvPr>
        </p:nvSpPr>
        <p:spPr>
          <a:xfrm>
            <a:off x="2527418" y="-102567"/>
            <a:ext cx="3012363" cy="1569660"/>
          </a:xfrm>
          <a:prstGeom prst="rect">
            <a:avLst/>
          </a:prstGeom>
          <a:noFill/>
        </p:spPr>
        <p:txBody>
          <a:bodyPr wrap="none" rtlCol="0">
            <a:spAutoFit/>
          </a:bodyPr>
          <a:lstStyle/>
          <a:p>
            <a:r>
              <a:rPr lang="en-US" sz="9600" dirty="0">
                <a:latin typeface="Cosmic Dust" pitchFamily="50" charset="0"/>
                <a:ea typeface="KASunshine" panose="02000603000000000000" pitchFamily="2" charset="0"/>
              </a:rPr>
              <a:t>Parent</a:t>
            </a:r>
          </a:p>
        </p:txBody>
      </p:sp>
      <p:sp>
        <p:nvSpPr>
          <p:cNvPr id="19" name="TextBox 18">
            <a:extLst>
              <a:ext uri="{FF2B5EF4-FFF2-40B4-BE49-F238E27FC236}">
                <a16:creationId xmlns:a16="http://schemas.microsoft.com/office/drawing/2014/main" id="{6092F132-A27A-4DA0-AECA-2BBD215D23C3}"/>
              </a:ext>
            </a:extLst>
          </p:cNvPr>
          <p:cNvSpPr txBox="1"/>
          <p:nvPr>
            <p:custDataLst>
              <p:tags r:id="rId2"/>
            </p:custDataLst>
          </p:nvPr>
        </p:nvSpPr>
        <p:spPr>
          <a:xfrm>
            <a:off x="1533496" y="642193"/>
            <a:ext cx="4286751" cy="1569660"/>
          </a:xfrm>
          <a:prstGeom prst="rect">
            <a:avLst/>
          </a:prstGeom>
          <a:noFill/>
        </p:spPr>
        <p:txBody>
          <a:bodyPr wrap="none" rtlCol="0">
            <a:spAutoFit/>
          </a:bodyPr>
          <a:lstStyle/>
          <a:p>
            <a:r>
              <a:rPr lang="en-US" sz="9600" dirty="0">
                <a:latin typeface="Cosmic Dust" pitchFamily="50" charset="0"/>
                <a:ea typeface="KASunshine" panose="02000603000000000000" pitchFamily="2" charset="0"/>
              </a:rPr>
              <a:t>Workshop</a:t>
            </a:r>
          </a:p>
        </p:txBody>
      </p:sp>
      <p:sp>
        <p:nvSpPr>
          <p:cNvPr id="22" name="TextBox 21">
            <a:extLst>
              <a:ext uri="{FF2B5EF4-FFF2-40B4-BE49-F238E27FC236}">
                <a16:creationId xmlns:a16="http://schemas.microsoft.com/office/drawing/2014/main" id="{0414EFE6-083D-42D9-9FAA-4D9E539F53B7}"/>
              </a:ext>
            </a:extLst>
          </p:cNvPr>
          <p:cNvSpPr txBox="1"/>
          <p:nvPr>
            <p:custDataLst>
              <p:tags r:id="rId3"/>
            </p:custDataLst>
          </p:nvPr>
        </p:nvSpPr>
        <p:spPr>
          <a:xfrm>
            <a:off x="1335074" y="3072807"/>
            <a:ext cx="5185562" cy="3893374"/>
          </a:xfrm>
          <a:prstGeom prst="rect">
            <a:avLst/>
          </a:prstGeom>
          <a:noFill/>
        </p:spPr>
        <p:txBody>
          <a:bodyPr wrap="square">
            <a:spAutoFit/>
          </a:bodyPr>
          <a:lstStyle/>
          <a:p>
            <a:r>
              <a:rPr lang="en-US" sz="1900" dirty="0">
                <a:latin typeface="APLPapaTroll" panose="02000603000000000000" pitchFamily="2" charset="0"/>
                <a:ea typeface="APLPapaTroll" panose="02000603000000000000" pitchFamily="2" charset="0"/>
              </a:rPr>
              <a:t>	 Join us for an engaging, practical </a:t>
            </a:r>
          </a:p>
          <a:p>
            <a:r>
              <a:rPr lang="en-US" sz="1900" dirty="0">
                <a:latin typeface="APLPapaTroll" panose="02000603000000000000" pitchFamily="2" charset="0"/>
                <a:ea typeface="APLPapaTroll" panose="02000603000000000000" pitchFamily="2" charset="0"/>
              </a:rPr>
              <a:t>	workshop to learn how to help your </a:t>
            </a:r>
          </a:p>
          <a:p>
            <a:r>
              <a:rPr lang="en-US" sz="1900" dirty="0">
                <a:latin typeface="APLPapaTroll" panose="02000603000000000000" pitchFamily="2" charset="0"/>
                <a:ea typeface="APLPapaTroll" panose="02000603000000000000" pitchFamily="2" charset="0"/>
              </a:rPr>
              <a:t>child build confidence, resilience, and emotional well-being during the childhood years.</a:t>
            </a:r>
          </a:p>
          <a:p>
            <a:r>
              <a:rPr lang="en-US" sz="1900" u="sng" dirty="0">
                <a:highlight>
                  <a:srgbClr val="C9A3E7"/>
                </a:highlight>
                <a:latin typeface="APLPapaTroll" panose="02000603000000000000" pitchFamily="2" charset="0"/>
                <a:ea typeface="APLPapaTroll" panose="02000603000000000000" pitchFamily="2" charset="0"/>
              </a:rPr>
              <a:t>What You’ll Learn:</a:t>
            </a:r>
          </a:p>
          <a:p>
            <a:pPr marL="285750" indent="-285750">
              <a:buFont typeface="Wingdings" panose="05000000000000000000" pitchFamily="2" charset="2"/>
              <a:buChar char="ü"/>
            </a:pPr>
            <a:r>
              <a:rPr lang="en-US" sz="1900" dirty="0">
                <a:latin typeface="APLPapaTroll" panose="02000603000000000000" pitchFamily="2" charset="0"/>
                <a:ea typeface="APLPapaTroll" panose="02000603000000000000" pitchFamily="2" charset="0"/>
              </a:rPr>
              <a:t>Common emotional and social challenges in childhood.</a:t>
            </a:r>
          </a:p>
          <a:p>
            <a:pPr marL="285750" indent="-285750">
              <a:buFont typeface="Wingdings" panose="05000000000000000000" pitchFamily="2" charset="2"/>
              <a:buChar char="ü"/>
            </a:pPr>
            <a:r>
              <a:rPr lang="en-US" sz="1900" dirty="0">
                <a:latin typeface="APLPapaTroll" panose="02000603000000000000" pitchFamily="2" charset="0"/>
                <a:ea typeface="APLPapaTroll" panose="02000603000000000000" pitchFamily="2" charset="0"/>
              </a:rPr>
              <a:t>What helps vs. what hurts when kids are stressed</a:t>
            </a:r>
          </a:p>
          <a:p>
            <a:pPr marL="285750" indent="-285750">
              <a:buFont typeface="Wingdings" panose="05000000000000000000" pitchFamily="2" charset="2"/>
              <a:buChar char="ü"/>
            </a:pPr>
            <a:r>
              <a:rPr lang="en-US" sz="1900" dirty="0">
                <a:latin typeface="APLPapaTroll" panose="02000603000000000000" pitchFamily="2" charset="0"/>
                <a:ea typeface="APLPapaTroll" panose="02000603000000000000" pitchFamily="2" charset="0"/>
              </a:rPr>
              <a:t>Healthy coping skills for students and parents</a:t>
            </a:r>
          </a:p>
          <a:p>
            <a:pPr marL="285750" indent="-285750">
              <a:buFont typeface="Wingdings" panose="05000000000000000000" pitchFamily="2" charset="2"/>
              <a:buChar char="ü"/>
            </a:pPr>
            <a:r>
              <a:rPr lang="en-US" sz="1900" dirty="0">
                <a:latin typeface="APLPapaTroll" panose="02000603000000000000" pitchFamily="2" charset="0"/>
                <a:ea typeface="APLPapaTroll" panose="02000603000000000000" pitchFamily="2" charset="0"/>
              </a:rPr>
              <a:t>How to spot early warning signs of distress</a:t>
            </a:r>
          </a:p>
          <a:p>
            <a:pPr marL="285750" indent="-285750">
              <a:buFont typeface="Wingdings" panose="05000000000000000000" pitchFamily="2" charset="2"/>
              <a:buChar char="ü"/>
            </a:pPr>
            <a:r>
              <a:rPr lang="en-US" sz="1900" dirty="0">
                <a:latin typeface="APLPapaTroll" panose="02000603000000000000" pitchFamily="2" charset="0"/>
                <a:ea typeface="APLPapaTroll" panose="02000603000000000000" pitchFamily="2" charset="0"/>
              </a:rPr>
              <a:t>Simple at-home check-ins to strengthen family communication</a:t>
            </a:r>
          </a:p>
        </p:txBody>
      </p:sp>
      <p:sp>
        <p:nvSpPr>
          <p:cNvPr id="24" name="TextBox 23">
            <a:extLst>
              <a:ext uri="{FF2B5EF4-FFF2-40B4-BE49-F238E27FC236}">
                <a16:creationId xmlns:a16="http://schemas.microsoft.com/office/drawing/2014/main" id="{9B5B7E28-37E9-471E-A996-BE568D8F96E1}"/>
              </a:ext>
            </a:extLst>
          </p:cNvPr>
          <p:cNvSpPr txBox="1"/>
          <p:nvPr>
            <p:custDataLst>
              <p:tags r:id="rId4"/>
            </p:custDataLst>
          </p:nvPr>
        </p:nvSpPr>
        <p:spPr>
          <a:xfrm rot="21392597">
            <a:off x="2357323" y="7154331"/>
            <a:ext cx="3529711" cy="2308324"/>
          </a:xfrm>
          <a:prstGeom prst="rect">
            <a:avLst/>
          </a:prstGeom>
          <a:noFill/>
        </p:spPr>
        <p:txBody>
          <a:bodyPr wrap="square" rtlCol="0">
            <a:spAutoFit/>
          </a:bodyPr>
          <a:lstStyle/>
          <a:p>
            <a:r>
              <a:rPr lang="en-US" u="sng" dirty="0">
                <a:highlight>
                  <a:srgbClr val="FFEDA9"/>
                </a:highlight>
                <a:latin typeface="APLPapaTroll" panose="02000603000000000000" pitchFamily="2" charset="0"/>
                <a:ea typeface="APLPapaTroll" panose="02000603000000000000" pitchFamily="2" charset="0"/>
              </a:rPr>
              <a:t>Event Details</a:t>
            </a:r>
          </a:p>
          <a:p>
            <a:r>
              <a:rPr lang="en-US" dirty="0">
                <a:latin typeface="APLPapaTroll" panose="02000603000000000000" pitchFamily="2" charset="0"/>
                <a:ea typeface="APLPapaTroll" panose="02000603000000000000" pitchFamily="2" charset="0"/>
              </a:rPr>
              <a:t>Date: Insert date here</a:t>
            </a:r>
          </a:p>
          <a:p>
            <a:r>
              <a:rPr lang="en-US" dirty="0">
                <a:latin typeface="APLPapaTroll" panose="02000603000000000000" pitchFamily="2" charset="0"/>
                <a:ea typeface="APLPapaTroll" panose="02000603000000000000" pitchFamily="2" charset="0"/>
              </a:rPr>
              <a:t>Time: Insert time here</a:t>
            </a:r>
          </a:p>
          <a:p>
            <a:r>
              <a:rPr lang="en-US" dirty="0">
                <a:latin typeface="APLPapaTroll" panose="02000603000000000000" pitchFamily="2" charset="0"/>
                <a:ea typeface="APLPapaTroll" panose="02000603000000000000" pitchFamily="2" charset="0"/>
              </a:rPr>
              <a:t>Location: Insert school name and room location</a:t>
            </a:r>
          </a:p>
          <a:p>
            <a:r>
              <a:rPr lang="en-US" dirty="0">
                <a:latin typeface="APLPapaTroll" panose="02000603000000000000" pitchFamily="2" charset="0"/>
                <a:ea typeface="APLPapaTroll" panose="02000603000000000000" pitchFamily="2" charset="0"/>
              </a:rPr>
              <a:t>Presented by: Your Name, School Counselor / Mental Health Team</a:t>
            </a:r>
          </a:p>
          <a:p>
            <a:r>
              <a:rPr lang="en-US" dirty="0">
                <a:latin typeface="APLPapaTroll" panose="02000603000000000000" pitchFamily="2" charset="0"/>
                <a:ea typeface="APLPapaTroll" panose="02000603000000000000" pitchFamily="2" charset="0"/>
              </a:rPr>
              <a:t>Contact info: Your phone/email</a:t>
            </a:r>
          </a:p>
        </p:txBody>
      </p:sp>
    </p:spTree>
    <p:extLst>
      <p:ext uri="{BB962C8B-B14F-4D97-AF65-F5344CB8AC3E}">
        <p14:creationId xmlns:p14="http://schemas.microsoft.com/office/powerpoint/2010/main" val="42451981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a:blip r:embed="rId6"/>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891F60B-B644-4BF7-A839-B5E1B1B79A78}"/>
              </a:ext>
            </a:extLst>
          </p:cNvPr>
          <p:cNvSpPr txBox="1"/>
          <p:nvPr>
            <p:custDataLst>
              <p:tags r:id="rId1"/>
            </p:custDataLst>
          </p:nvPr>
        </p:nvSpPr>
        <p:spPr>
          <a:xfrm>
            <a:off x="2527418" y="-102567"/>
            <a:ext cx="3012363" cy="1569660"/>
          </a:xfrm>
          <a:prstGeom prst="rect">
            <a:avLst/>
          </a:prstGeom>
          <a:noFill/>
        </p:spPr>
        <p:txBody>
          <a:bodyPr wrap="none" rtlCol="0">
            <a:spAutoFit/>
          </a:bodyPr>
          <a:lstStyle/>
          <a:p>
            <a:r>
              <a:rPr lang="en-US" sz="9600" dirty="0">
                <a:latin typeface="Cosmic Dust" pitchFamily="50" charset="0"/>
                <a:ea typeface="KASunshine" panose="02000603000000000000" pitchFamily="2" charset="0"/>
              </a:rPr>
              <a:t>Parent</a:t>
            </a:r>
          </a:p>
        </p:txBody>
      </p:sp>
      <p:sp>
        <p:nvSpPr>
          <p:cNvPr id="19" name="TextBox 18">
            <a:extLst>
              <a:ext uri="{FF2B5EF4-FFF2-40B4-BE49-F238E27FC236}">
                <a16:creationId xmlns:a16="http://schemas.microsoft.com/office/drawing/2014/main" id="{6092F132-A27A-4DA0-AECA-2BBD215D23C3}"/>
              </a:ext>
            </a:extLst>
          </p:cNvPr>
          <p:cNvSpPr txBox="1"/>
          <p:nvPr>
            <p:custDataLst>
              <p:tags r:id="rId2"/>
            </p:custDataLst>
          </p:nvPr>
        </p:nvSpPr>
        <p:spPr>
          <a:xfrm>
            <a:off x="1533496" y="642193"/>
            <a:ext cx="4286751" cy="1569660"/>
          </a:xfrm>
          <a:prstGeom prst="rect">
            <a:avLst/>
          </a:prstGeom>
          <a:noFill/>
        </p:spPr>
        <p:txBody>
          <a:bodyPr wrap="none" rtlCol="0">
            <a:spAutoFit/>
          </a:bodyPr>
          <a:lstStyle/>
          <a:p>
            <a:r>
              <a:rPr lang="en-US" sz="9600" dirty="0">
                <a:latin typeface="Cosmic Dust" pitchFamily="50" charset="0"/>
                <a:ea typeface="KASunshine" panose="02000603000000000000" pitchFamily="2" charset="0"/>
              </a:rPr>
              <a:t>Workshop</a:t>
            </a:r>
          </a:p>
        </p:txBody>
      </p:sp>
      <p:sp>
        <p:nvSpPr>
          <p:cNvPr id="22" name="TextBox 21">
            <a:extLst>
              <a:ext uri="{FF2B5EF4-FFF2-40B4-BE49-F238E27FC236}">
                <a16:creationId xmlns:a16="http://schemas.microsoft.com/office/drawing/2014/main" id="{0414EFE6-083D-42D9-9FAA-4D9E539F53B7}"/>
              </a:ext>
            </a:extLst>
          </p:cNvPr>
          <p:cNvSpPr txBox="1"/>
          <p:nvPr>
            <p:custDataLst>
              <p:tags r:id="rId3"/>
            </p:custDataLst>
          </p:nvPr>
        </p:nvSpPr>
        <p:spPr>
          <a:xfrm>
            <a:off x="1335074" y="3072807"/>
            <a:ext cx="5185562" cy="3893374"/>
          </a:xfrm>
          <a:prstGeom prst="rect">
            <a:avLst/>
          </a:prstGeom>
          <a:noFill/>
        </p:spPr>
        <p:txBody>
          <a:bodyPr wrap="square">
            <a:spAutoFit/>
          </a:bodyPr>
          <a:lstStyle/>
          <a:p>
            <a:r>
              <a:rPr lang="en-US" sz="1900" dirty="0">
                <a:latin typeface="APLPapaTroll" panose="02000603000000000000" pitchFamily="2" charset="0"/>
                <a:ea typeface="APLPapaTroll" panose="02000603000000000000" pitchFamily="2" charset="0"/>
              </a:rPr>
              <a:t>	 Join us for an engaging, practical </a:t>
            </a:r>
          </a:p>
          <a:p>
            <a:r>
              <a:rPr lang="en-US" sz="1900" dirty="0">
                <a:latin typeface="APLPapaTroll" panose="02000603000000000000" pitchFamily="2" charset="0"/>
                <a:ea typeface="APLPapaTroll" panose="02000603000000000000" pitchFamily="2" charset="0"/>
              </a:rPr>
              <a:t>	workshop to learn how to help your </a:t>
            </a:r>
          </a:p>
          <a:p>
            <a:r>
              <a:rPr lang="en-US" sz="1900" dirty="0">
                <a:latin typeface="APLPapaTroll" panose="02000603000000000000" pitchFamily="2" charset="0"/>
                <a:ea typeface="APLPapaTroll" panose="02000603000000000000" pitchFamily="2" charset="0"/>
              </a:rPr>
              <a:t>child build confidence, resilience, and emotional well-being during the childhood years.</a:t>
            </a:r>
          </a:p>
          <a:p>
            <a:r>
              <a:rPr lang="en-US" sz="1900" u="sng" dirty="0">
                <a:latin typeface="APLPapaTroll" panose="02000603000000000000" pitchFamily="2" charset="0"/>
                <a:ea typeface="APLPapaTroll" panose="02000603000000000000" pitchFamily="2" charset="0"/>
              </a:rPr>
              <a:t>What You’ll Learn:</a:t>
            </a:r>
          </a:p>
          <a:p>
            <a:pPr marL="285750" indent="-285750">
              <a:buFont typeface="Wingdings" panose="05000000000000000000" pitchFamily="2" charset="2"/>
              <a:buChar char="ü"/>
            </a:pPr>
            <a:r>
              <a:rPr lang="en-US" sz="1900" dirty="0">
                <a:latin typeface="APLPapaTroll" panose="02000603000000000000" pitchFamily="2" charset="0"/>
                <a:ea typeface="APLPapaTroll" panose="02000603000000000000" pitchFamily="2" charset="0"/>
              </a:rPr>
              <a:t>Common emotional and social challenges in childhood.</a:t>
            </a:r>
          </a:p>
          <a:p>
            <a:pPr marL="285750" indent="-285750">
              <a:buFont typeface="Wingdings" panose="05000000000000000000" pitchFamily="2" charset="2"/>
              <a:buChar char="ü"/>
            </a:pPr>
            <a:r>
              <a:rPr lang="en-US" sz="1900" dirty="0">
                <a:latin typeface="APLPapaTroll" panose="02000603000000000000" pitchFamily="2" charset="0"/>
                <a:ea typeface="APLPapaTroll" panose="02000603000000000000" pitchFamily="2" charset="0"/>
              </a:rPr>
              <a:t>What helps vs. what hurts when kids are stressed</a:t>
            </a:r>
          </a:p>
          <a:p>
            <a:pPr marL="285750" indent="-285750">
              <a:buFont typeface="Wingdings" panose="05000000000000000000" pitchFamily="2" charset="2"/>
              <a:buChar char="ü"/>
            </a:pPr>
            <a:r>
              <a:rPr lang="en-US" sz="1900" dirty="0">
                <a:latin typeface="APLPapaTroll" panose="02000603000000000000" pitchFamily="2" charset="0"/>
                <a:ea typeface="APLPapaTroll" panose="02000603000000000000" pitchFamily="2" charset="0"/>
              </a:rPr>
              <a:t>Healthy coping skills for students and parents</a:t>
            </a:r>
          </a:p>
          <a:p>
            <a:pPr marL="285750" indent="-285750">
              <a:buFont typeface="Wingdings" panose="05000000000000000000" pitchFamily="2" charset="2"/>
              <a:buChar char="ü"/>
            </a:pPr>
            <a:r>
              <a:rPr lang="en-US" sz="1900" dirty="0">
                <a:latin typeface="APLPapaTroll" panose="02000603000000000000" pitchFamily="2" charset="0"/>
                <a:ea typeface="APLPapaTroll" panose="02000603000000000000" pitchFamily="2" charset="0"/>
              </a:rPr>
              <a:t>How to spot early warning signs of distress</a:t>
            </a:r>
          </a:p>
          <a:p>
            <a:pPr marL="285750" indent="-285750">
              <a:buFont typeface="Wingdings" panose="05000000000000000000" pitchFamily="2" charset="2"/>
              <a:buChar char="ü"/>
            </a:pPr>
            <a:r>
              <a:rPr lang="en-US" sz="1900" dirty="0">
                <a:latin typeface="APLPapaTroll" panose="02000603000000000000" pitchFamily="2" charset="0"/>
                <a:ea typeface="APLPapaTroll" panose="02000603000000000000" pitchFamily="2" charset="0"/>
              </a:rPr>
              <a:t>Simple at-home check-ins to strengthen family communication</a:t>
            </a:r>
          </a:p>
        </p:txBody>
      </p:sp>
      <p:sp>
        <p:nvSpPr>
          <p:cNvPr id="24" name="TextBox 23">
            <a:extLst>
              <a:ext uri="{FF2B5EF4-FFF2-40B4-BE49-F238E27FC236}">
                <a16:creationId xmlns:a16="http://schemas.microsoft.com/office/drawing/2014/main" id="{9B5B7E28-37E9-471E-A996-BE568D8F96E1}"/>
              </a:ext>
            </a:extLst>
          </p:cNvPr>
          <p:cNvSpPr txBox="1"/>
          <p:nvPr>
            <p:custDataLst>
              <p:tags r:id="rId4"/>
            </p:custDataLst>
          </p:nvPr>
        </p:nvSpPr>
        <p:spPr>
          <a:xfrm rot="21392597">
            <a:off x="2357323" y="7154331"/>
            <a:ext cx="3529711" cy="2308324"/>
          </a:xfrm>
          <a:prstGeom prst="rect">
            <a:avLst/>
          </a:prstGeom>
          <a:noFill/>
        </p:spPr>
        <p:txBody>
          <a:bodyPr wrap="square" rtlCol="0">
            <a:spAutoFit/>
          </a:bodyPr>
          <a:lstStyle/>
          <a:p>
            <a:r>
              <a:rPr lang="en-US" u="sng" dirty="0">
                <a:latin typeface="APLPapaTroll" panose="02000603000000000000" pitchFamily="2" charset="0"/>
                <a:ea typeface="APLPapaTroll" panose="02000603000000000000" pitchFamily="2" charset="0"/>
              </a:rPr>
              <a:t>Event Details</a:t>
            </a:r>
          </a:p>
          <a:p>
            <a:r>
              <a:rPr lang="en-US" dirty="0">
                <a:latin typeface="APLPapaTroll" panose="02000603000000000000" pitchFamily="2" charset="0"/>
                <a:ea typeface="APLPapaTroll" panose="02000603000000000000" pitchFamily="2" charset="0"/>
              </a:rPr>
              <a:t>Date: Insert date here</a:t>
            </a:r>
          </a:p>
          <a:p>
            <a:r>
              <a:rPr lang="en-US" dirty="0">
                <a:latin typeface="APLPapaTroll" panose="02000603000000000000" pitchFamily="2" charset="0"/>
                <a:ea typeface="APLPapaTroll" panose="02000603000000000000" pitchFamily="2" charset="0"/>
              </a:rPr>
              <a:t>Time: Insert time here</a:t>
            </a:r>
          </a:p>
          <a:p>
            <a:r>
              <a:rPr lang="en-US" dirty="0">
                <a:latin typeface="APLPapaTroll" panose="02000603000000000000" pitchFamily="2" charset="0"/>
                <a:ea typeface="APLPapaTroll" panose="02000603000000000000" pitchFamily="2" charset="0"/>
              </a:rPr>
              <a:t>Location: Insert school name and room location</a:t>
            </a:r>
          </a:p>
          <a:p>
            <a:r>
              <a:rPr lang="en-US" dirty="0">
                <a:latin typeface="APLPapaTroll" panose="02000603000000000000" pitchFamily="2" charset="0"/>
                <a:ea typeface="APLPapaTroll" panose="02000603000000000000" pitchFamily="2" charset="0"/>
              </a:rPr>
              <a:t>Presented by: Your Name, School Counselor / Mental Health Team</a:t>
            </a:r>
          </a:p>
          <a:p>
            <a:r>
              <a:rPr lang="en-US" dirty="0">
                <a:latin typeface="APLPapaTroll" panose="02000603000000000000" pitchFamily="2" charset="0"/>
                <a:ea typeface="APLPapaTroll" panose="02000603000000000000" pitchFamily="2" charset="0"/>
              </a:rPr>
              <a:t>Contact info: Your phone/email</a:t>
            </a:r>
          </a:p>
        </p:txBody>
      </p:sp>
    </p:spTree>
    <p:extLst>
      <p:ext uri="{BB962C8B-B14F-4D97-AF65-F5344CB8AC3E}">
        <p14:creationId xmlns:p14="http://schemas.microsoft.com/office/powerpoint/2010/main" val="11869438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a:blip r:embed="rId4"/>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A7A1F96-4F5B-4BBC-BF33-E525433ED712}"/>
              </a:ext>
            </a:extLst>
          </p:cNvPr>
          <p:cNvSpPr txBox="1"/>
          <p:nvPr>
            <p:custDataLst>
              <p:tags r:id="rId1"/>
            </p:custDataLst>
          </p:nvPr>
        </p:nvSpPr>
        <p:spPr>
          <a:xfrm>
            <a:off x="305515" y="992546"/>
            <a:ext cx="7285455" cy="8463855"/>
          </a:xfrm>
          <a:prstGeom prst="rect">
            <a:avLst/>
          </a:prstGeom>
          <a:noFill/>
        </p:spPr>
        <p:txBody>
          <a:bodyPr wrap="square" rtlCol="0">
            <a:spAutoFit/>
          </a:bodyPr>
          <a:lstStyle/>
          <a:p>
            <a:r>
              <a:rPr lang="en-US" sz="1600" dirty="0">
                <a:highlight>
                  <a:srgbClr val="D9D9D9"/>
                </a:highlight>
                <a:latin typeface="APLPapaTroll" panose="02000603000000000000" pitchFamily="2" charset="0"/>
                <a:ea typeface="APLPapaTroll" panose="02000603000000000000" pitchFamily="2" charset="0"/>
              </a:rPr>
              <a:t>Slide 1: </a:t>
            </a:r>
            <a:r>
              <a:rPr lang="en-US" sz="1600" dirty="0">
                <a:latin typeface="APLPapaTroll" panose="02000603000000000000" pitchFamily="2" charset="0"/>
                <a:ea typeface="APLPapaTroll" panose="02000603000000000000" pitchFamily="2" charset="0"/>
              </a:rPr>
              <a:t>Welcome, everyone! Thank you for taking time to learn more about supporting your student’s mental health. These early years lay the foundation for lifelong coping skills. We’ll talk about what helps, what hurts, and small ways parents can make a big difference.</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2: </a:t>
            </a:r>
            <a:r>
              <a:rPr lang="en-US" sz="1600" dirty="0">
                <a:latin typeface="APLPapaTroll" panose="02000603000000000000" pitchFamily="2" charset="0"/>
                <a:ea typeface="APLPapaTroll" panose="02000603000000000000" pitchFamily="2" charset="0"/>
              </a:rPr>
              <a:t>Elementary children are learning how to name and manage their emotions. They need guidance, routines, and calm adults who model healthy responses.</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3: </a:t>
            </a:r>
            <a:r>
              <a:rPr lang="en-US" sz="1600" dirty="0">
                <a:latin typeface="APLPapaTroll" panose="02000603000000000000" pitchFamily="2" charset="0"/>
                <a:ea typeface="APLPapaTroll" panose="02000603000000000000" pitchFamily="2" charset="0"/>
              </a:rPr>
              <a:t>These challenges are common and normal — but when left unaddressed, they can grow into bigger struggles. We’ll look at each of these in more detail and talk about how you can support your child through them.</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4: </a:t>
            </a:r>
            <a:r>
              <a:rPr lang="en-US" sz="1600" dirty="0">
                <a:latin typeface="APLPapaTroll" panose="02000603000000000000" pitchFamily="2" charset="0"/>
                <a:ea typeface="APLPapaTroll" panose="02000603000000000000" pitchFamily="2" charset="0"/>
              </a:rPr>
              <a:t>Many elementary children struggle with worry — especially around new teachers, friends, or changes at home. Keep drop-offs calm and brief. Avoid sneaking away, but also avoid lingering too long. Reinforce trust with routines — same goodbye phrase, same pick-up time. Give your child something comforting, like a photo or note in their backpack. The message is: “I know you can handle this, and I’ll be here when school is done.”</a:t>
            </a:r>
          </a:p>
          <a:p>
            <a:endParaRPr lang="en-US" sz="1600" dirty="0">
              <a:highlight>
                <a:srgbClr val="D9D9D9"/>
              </a:highlight>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5:</a:t>
            </a:r>
            <a:r>
              <a:rPr lang="en-US" sz="1600" dirty="0">
                <a:latin typeface="APLPapaTroll" panose="02000603000000000000" pitchFamily="2" charset="0"/>
                <a:ea typeface="APLPapaTroll" panose="02000603000000000000" pitchFamily="2" charset="0"/>
              </a:rPr>
              <a:t> Friend drama in elementary school is part of learning social skills. When conflicts happen, avoid rushing to fix them for your child. Ask open questions: “What happened?” “How did that make you feel?” “What might help next time?” Model how to apologize and forgive. Praise moments of kindness you notice: “That was generous of you to let your friend go first.” Help children understand that friendships change — and that’s okay.</a:t>
            </a:r>
          </a:p>
          <a:p>
            <a:endParaRPr lang="en-US" sz="1600" dirty="0">
              <a:highlight>
                <a:srgbClr val="D9D9D9"/>
              </a:highlight>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6: </a:t>
            </a:r>
            <a:r>
              <a:rPr lang="en-US" sz="1600" dirty="0">
                <a:latin typeface="APLPapaTroll" panose="02000603000000000000" pitchFamily="2" charset="0"/>
                <a:ea typeface="APLPapaTroll" panose="02000603000000000000" pitchFamily="2" charset="0"/>
              </a:rPr>
              <a:t>Big emotions are a normal part of brain development. When a child is upset, logic doesn’t work — their brain is flooded with feelings. Focus first on calming, then on problem-solving.</a:t>
            </a:r>
          </a:p>
          <a:p>
            <a:endParaRPr lang="en-US" sz="1600" dirty="0">
              <a:latin typeface="APLPapaTroll" panose="02000603000000000000" pitchFamily="2" charset="0"/>
              <a:ea typeface="APLPapaTroll" panose="02000603000000000000" pitchFamily="2" charset="0"/>
            </a:endParaRPr>
          </a:p>
          <a:p>
            <a:r>
              <a:rPr lang="en-US" sz="1600" dirty="0">
                <a:latin typeface="APLPapaTroll" panose="02000603000000000000" pitchFamily="2" charset="0"/>
                <a:ea typeface="APLPapaTroll" panose="02000603000000000000" pitchFamily="2" charset="0"/>
              </a:rPr>
              <a:t>Slide 7: Perfectionism often comes from wanting adult approval or fear of failure. When kids make mistakes, respond calmly: “Everyone messes up sometimes — what can we try differently?” Share stories of times you struggled and kept going.</a:t>
            </a:r>
          </a:p>
          <a:p>
            <a:endParaRPr lang="en-US" sz="1600" dirty="0">
              <a:latin typeface="APLPapaTroll" panose="02000603000000000000" pitchFamily="2" charset="0"/>
              <a:ea typeface="APLPapaTroll" panose="02000603000000000000" pitchFamily="2" charset="0"/>
            </a:endParaRPr>
          </a:p>
        </p:txBody>
      </p:sp>
      <p:sp>
        <p:nvSpPr>
          <p:cNvPr id="6" name="TextBox 5">
            <a:extLst>
              <a:ext uri="{FF2B5EF4-FFF2-40B4-BE49-F238E27FC236}">
                <a16:creationId xmlns:a16="http://schemas.microsoft.com/office/drawing/2014/main" id="{DDC70369-972F-42CF-8212-46E4E2A088AD}"/>
              </a:ext>
            </a:extLst>
          </p:cNvPr>
          <p:cNvSpPr txBox="1"/>
          <p:nvPr>
            <p:custDataLst>
              <p:tags r:id="rId2"/>
            </p:custDataLst>
          </p:nvPr>
        </p:nvSpPr>
        <p:spPr>
          <a:xfrm>
            <a:off x="1866256" y="207279"/>
            <a:ext cx="4039888" cy="923330"/>
          </a:xfrm>
          <a:prstGeom prst="rect">
            <a:avLst/>
          </a:prstGeom>
          <a:noFill/>
        </p:spPr>
        <p:txBody>
          <a:bodyPr wrap="none" rtlCol="0">
            <a:spAutoFit/>
          </a:bodyPr>
          <a:lstStyle/>
          <a:p>
            <a:r>
              <a:rPr lang="en-US" sz="5400" dirty="0">
                <a:latin typeface="Cosmic Dust" pitchFamily="50" charset="0"/>
                <a:ea typeface="KASunshine" panose="02000603000000000000" pitchFamily="2" charset="0"/>
              </a:rPr>
              <a:t>Presenter Script</a:t>
            </a:r>
          </a:p>
        </p:txBody>
      </p:sp>
    </p:spTree>
    <p:extLst>
      <p:ext uri="{BB962C8B-B14F-4D97-AF65-F5344CB8AC3E}">
        <p14:creationId xmlns:p14="http://schemas.microsoft.com/office/powerpoint/2010/main" val="24278317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a:blip r:embed="rId4"/>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A7A1F96-4F5B-4BBC-BF33-E525433ED712}"/>
              </a:ext>
            </a:extLst>
          </p:cNvPr>
          <p:cNvSpPr txBox="1"/>
          <p:nvPr>
            <p:custDataLst>
              <p:tags r:id="rId1"/>
            </p:custDataLst>
          </p:nvPr>
        </p:nvSpPr>
        <p:spPr>
          <a:xfrm>
            <a:off x="309145" y="927410"/>
            <a:ext cx="7252798" cy="9448740"/>
          </a:xfrm>
          <a:prstGeom prst="rect">
            <a:avLst/>
          </a:prstGeom>
          <a:noFill/>
        </p:spPr>
        <p:txBody>
          <a:bodyPr wrap="square" rtlCol="0">
            <a:spAutoFit/>
          </a:bodyPr>
          <a:lstStyle/>
          <a:p>
            <a:r>
              <a:rPr lang="en-US" sz="1600" dirty="0">
                <a:highlight>
                  <a:srgbClr val="D9D9D9"/>
                </a:highlight>
                <a:latin typeface="APLPapaTroll" panose="02000603000000000000" pitchFamily="2" charset="0"/>
                <a:ea typeface="APLPapaTroll" panose="02000603000000000000" pitchFamily="2" charset="0"/>
              </a:rPr>
              <a:t>Slide 8: </a:t>
            </a:r>
            <a:r>
              <a:rPr lang="en-US" sz="1600" dirty="0">
                <a:latin typeface="APLPapaTroll" panose="02000603000000000000" pitchFamily="2" charset="0"/>
                <a:ea typeface="APLPapaTroll" panose="02000603000000000000" pitchFamily="2" charset="0"/>
              </a:rPr>
              <a:t>After conflict, kids often need help learning how to calm down and reconnect. Create a “calm corner” at home — a cozy space with books, stuffed animals, or sensory tools. Parents can model this too — apologize when you lose your temper. This teaches kids that relationships can heal and that emotions don’t have to last forever.</a:t>
            </a:r>
          </a:p>
          <a:p>
            <a:endParaRPr lang="en-US" sz="1600" dirty="0">
              <a:highlight>
                <a:srgbClr val="D9D9D9"/>
              </a:highlight>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9: </a:t>
            </a:r>
            <a:r>
              <a:rPr lang="en-US" sz="1600" dirty="0">
                <a:latin typeface="APLPapaTroll" panose="02000603000000000000" pitchFamily="2" charset="0"/>
                <a:ea typeface="APLPapaTroll" panose="02000603000000000000" pitchFamily="2" charset="0"/>
              </a:rPr>
              <a:t>While ups and downs are normal, certain signs may signal that a student is struggling. Look for sudden mood swings, withdrawal, or changes in sleep or appetite. If your child loses interest in activities they used to enjoy or seems hopeless, that’s a sign to reach out for help early—before things escalate.</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10: </a:t>
            </a:r>
            <a:r>
              <a:rPr lang="en-US" sz="1600" dirty="0">
                <a:latin typeface="APLPapaTroll" panose="02000603000000000000" pitchFamily="2" charset="0"/>
                <a:ea typeface="APLPapaTroll" panose="02000603000000000000" pitchFamily="2" charset="0"/>
              </a:rPr>
              <a:t>Parents have incredible power to shape how children handle emotions — not by being perfect, but by being present. When your child comes to you upset, listen before fixing. Try saying, “That sounds really hard,” or “I can tell you’re frustrated.” Validation builds trust. Predictability also helps emotional regulation. Consistent routines, bedtime, and expectations make children feel safe. Model calm yourself — kids learn by watching you. When you make a mistake, show how to handle it gracefully: “I got upset earlier, but I took a deep breath and tried again.” Keep communication open with teachers and the school counselor — we’re all on the same team. And finally, remember to make time for joy. Shared laughter, games, or simple moments of connection are just as important as any strategy.</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11: </a:t>
            </a:r>
            <a:r>
              <a:rPr lang="en-US" sz="1600" dirty="0">
                <a:latin typeface="APLPapaTroll" panose="02000603000000000000" pitchFamily="2" charset="0"/>
                <a:ea typeface="APLPapaTroll" panose="02000603000000000000" pitchFamily="2" charset="0"/>
              </a:rPr>
              <a:t>Kids are more likely to share when they feel emotionally safe, not when they’re being questioned. Try open-ended questions that invite conversation, like: “What made you smile today?” or “What’s one thing that was tricky?” When children talk, listen first — don’t rush to correct, solve, or lecture. Your calm and curiosity help them feel understood. Validation is key. Phrases like “That sounds hard” or “I get why you’d feel that way” show empathy and keep the door open. Remember: kids talk more when they’re doing something with you — like driving, cooking, or walking — not always during “serious talks.” Even 5–10 minutes of positive, connected conversation each day can strengthen your relationship and reduce stress at home.</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12: </a:t>
            </a:r>
            <a:r>
              <a:rPr lang="en-US" sz="1600" dirty="0">
                <a:latin typeface="APLPapaTroll" panose="02000603000000000000" pitchFamily="2" charset="0"/>
                <a:ea typeface="APLPapaTroll" panose="02000603000000000000" pitchFamily="2" charset="0"/>
              </a:rPr>
              <a:t>“Healthy routines are the foundation of good mental health. Sleep, food, exercise, and screen habits all impact mood and focus. Encourage downtime — it’s just as valuable as productivity.”</a:t>
            </a:r>
          </a:p>
          <a:p>
            <a:endParaRPr lang="en-US" sz="1600" dirty="0">
              <a:latin typeface="APLPapaTroll" panose="02000603000000000000" pitchFamily="2" charset="0"/>
              <a:ea typeface="APLPapaTroll" panose="02000603000000000000" pitchFamily="2" charset="0"/>
            </a:endParaRPr>
          </a:p>
        </p:txBody>
      </p:sp>
      <p:sp>
        <p:nvSpPr>
          <p:cNvPr id="6" name="TextBox 5">
            <a:extLst>
              <a:ext uri="{FF2B5EF4-FFF2-40B4-BE49-F238E27FC236}">
                <a16:creationId xmlns:a16="http://schemas.microsoft.com/office/drawing/2014/main" id="{5E5E36B6-06FB-4F58-9BE3-DBE9C4D5BADE}"/>
              </a:ext>
            </a:extLst>
          </p:cNvPr>
          <p:cNvSpPr txBox="1"/>
          <p:nvPr>
            <p:custDataLst>
              <p:tags r:id="rId2"/>
            </p:custDataLst>
          </p:nvPr>
        </p:nvSpPr>
        <p:spPr>
          <a:xfrm>
            <a:off x="1866256" y="207279"/>
            <a:ext cx="4039888" cy="923330"/>
          </a:xfrm>
          <a:prstGeom prst="rect">
            <a:avLst/>
          </a:prstGeom>
          <a:noFill/>
        </p:spPr>
        <p:txBody>
          <a:bodyPr wrap="none" rtlCol="0">
            <a:spAutoFit/>
          </a:bodyPr>
          <a:lstStyle/>
          <a:p>
            <a:r>
              <a:rPr lang="en-US" sz="5400" dirty="0">
                <a:latin typeface="Cosmic Dust" pitchFamily="50" charset="0"/>
                <a:ea typeface="KASunshine" panose="02000603000000000000" pitchFamily="2" charset="0"/>
              </a:rPr>
              <a:t>Presenter Script</a:t>
            </a:r>
          </a:p>
        </p:txBody>
      </p:sp>
    </p:spTree>
    <p:extLst>
      <p:ext uri="{BB962C8B-B14F-4D97-AF65-F5344CB8AC3E}">
        <p14:creationId xmlns:p14="http://schemas.microsoft.com/office/powerpoint/2010/main" val="25182402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a:blip r:embed="rId4"/>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A7A1F96-4F5B-4BBC-BF33-E525433ED712}"/>
              </a:ext>
            </a:extLst>
          </p:cNvPr>
          <p:cNvSpPr txBox="1"/>
          <p:nvPr>
            <p:custDataLst>
              <p:tags r:id="rId1"/>
            </p:custDataLst>
          </p:nvPr>
        </p:nvSpPr>
        <p:spPr>
          <a:xfrm>
            <a:off x="338173" y="1086579"/>
            <a:ext cx="7161368" cy="7971413"/>
          </a:xfrm>
          <a:prstGeom prst="rect">
            <a:avLst/>
          </a:prstGeom>
          <a:noFill/>
        </p:spPr>
        <p:txBody>
          <a:bodyPr wrap="square" rtlCol="0">
            <a:spAutoFit/>
          </a:bodyPr>
          <a:lstStyle/>
          <a:p>
            <a:r>
              <a:rPr lang="en-US" sz="1600" dirty="0">
                <a:highlight>
                  <a:srgbClr val="D9D9D9"/>
                </a:highlight>
                <a:latin typeface="APLPapaTroll" panose="02000603000000000000" pitchFamily="2" charset="0"/>
                <a:ea typeface="APLPapaTroll" panose="02000603000000000000" pitchFamily="2" charset="0"/>
              </a:rPr>
              <a:t>Slide 13: </a:t>
            </a:r>
            <a:r>
              <a:rPr lang="en-US" sz="1600" dirty="0">
                <a:latin typeface="APLPapaTroll" panose="02000603000000000000" pitchFamily="2" charset="0"/>
                <a:ea typeface="APLPapaTroll" panose="02000603000000000000" pitchFamily="2" charset="0"/>
              </a:rPr>
              <a:t>When students feel connected — to peers, teachers, or a group — they’re more resilient. Encourage them to find their niche. Stay connected with the school, too, so you can work as a team.</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14: </a:t>
            </a:r>
            <a:r>
              <a:rPr lang="en-US" sz="1600" dirty="0">
                <a:latin typeface="APLPapaTroll" panose="02000603000000000000" pitchFamily="2" charset="0"/>
                <a:ea typeface="APLPapaTroll" panose="02000603000000000000" pitchFamily="2" charset="0"/>
              </a:rPr>
              <a:t>Sometimes we mean well but accidentally shut down emotions. Calm acknowledgment teaches kids that feelings are safe and manageable.</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15: </a:t>
            </a:r>
            <a:r>
              <a:rPr lang="en-US" sz="1600" dirty="0">
                <a:latin typeface="APLPapaTroll" panose="02000603000000000000" pitchFamily="2" charset="0"/>
                <a:ea typeface="APLPapaTroll" panose="02000603000000000000" pitchFamily="2" charset="0"/>
              </a:rPr>
              <a:t>Coping skills give kids tools to manage stress. Practice them when your child is calm, so they’ll remember them when upset.</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16: </a:t>
            </a:r>
            <a:r>
              <a:rPr lang="en-US" sz="1600" dirty="0">
                <a:latin typeface="APLPapaTroll" panose="02000603000000000000" pitchFamily="2" charset="0"/>
                <a:ea typeface="APLPapaTroll" panose="02000603000000000000" pitchFamily="2" charset="0"/>
              </a:rPr>
              <a:t>Your calm helps your child’s calm. When you manage stress, you teach by example.</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17-18: </a:t>
            </a:r>
            <a:r>
              <a:rPr lang="en-US" sz="1600" dirty="0">
                <a:latin typeface="APLPapaTroll" panose="02000603000000000000" pitchFamily="2" charset="0"/>
                <a:ea typeface="APLPapaTroll" panose="02000603000000000000" pitchFamily="2" charset="0"/>
              </a:rPr>
              <a:t>Simple, calm responses help children feel seen and supported—no big speeches needed.</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19: </a:t>
            </a:r>
            <a:r>
              <a:rPr lang="en-US" sz="1600" dirty="0">
                <a:latin typeface="APLPapaTroll" panose="02000603000000000000" pitchFamily="2" charset="0"/>
                <a:ea typeface="APLPapaTroll" panose="02000603000000000000" pitchFamily="2" charset="0"/>
              </a:rPr>
              <a:t>Seeking help is a sign of care and strength. Early support makes a big difference.</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20: </a:t>
            </a:r>
            <a:r>
              <a:rPr lang="en-US" sz="1600" dirty="0">
                <a:latin typeface="APLPapaTroll" panose="02000603000000000000" pitchFamily="2" charset="0"/>
                <a:ea typeface="APLPapaTroll" panose="02000603000000000000" pitchFamily="2" charset="0"/>
              </a:rPr>
              <a:t>If you take one thing from tonight, let it be this: consistent connection is more powerful than any single conversation. Keep showing up. That’s what your child needs most.</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21: </a:t>
            </a:r>
            <a:r>
              <a:rPr lang="en-US" sz="1600" dirty="0">
                <a:latin typeface="APLPapaTroll" panose="02000603000000000000" pitchFamily="2" charset="0"/>
                <a:ea typeface="APLPapaTroll" panose="02000603000000000000" pitchFamily="2" charset="0"/>
              </a:rPr>
              <a:t>I’d love to hear from you. What’s been working at home? What challenges are you seeing? Sharing ideas helps us build a stronger community of support.</a:t>
            </a:r>
          </a:p>
          <a:p>
            <a:endParaRPr lang="en-US" sz="1600" dirty="0">
              <a:latin typeface="APLPapaTroll" panose="02000603000000000000" pitchFamily="2" charset="0"/>
              <a:ea typeface="APLPapaTroll" panose="02000603000000000000" pitchFamily="2" charset="0"/>
            </a:endParaRPr>
          </a:p>
          <a:p>
            <a:r>
              <a:rPr lang="en-US" sz="1600" dirty="0">
                <a:highlight>
                  <a:srgbClr val="D9D9D9"/>
                </a:highlight>
                <a:latin typeface="APLPapaTroll" panose="02000603000000000000" pitchFamily="2" charset="0"/>
                <a:ea typeface="APLPapaTroll" panose="02000603000000000000" pitchFamily="2" charset="0"/>
              </a:rPr>
              <a:t>Slide 21: </a:t>
            </a:r>
            <a:r>
              <a:rPr lang="en-US" sz="1600" dirty="0">
                <a:latin typeface="APLPapaTroll" panose="02000603000000000000" pitchFamily="2" charset="0"/>
                <a:ea typeface="APLPapaTroll" panose="02000603000000000000" pitchFamily="2" charset="0"/>
              </a:rPr>
              <a:t>Thank you for coming and remember you don’t need to be perfect—just present. Your calm, loving presence shapes your child’s emotional health for life.</a:t>
            </a:r>
          </a:p>
          <a:p>
            <a:endParaRPr lang="en-US" sz="1600" dirty="0">
              <a:latin typeface="APLPapaTroll" panose="02000603000000000000" pitchFamily="2" charset="0"/>
              <a:ea typeface="APLPapaTroll" panose="02000603000000000000" pitchFamily="2" charset="0"/>
            </a:endParaRPr>
          </a:p>
          <a:p>
            <a:endParaRPr lang="en-US" sz="1600" dirty="0">
              <a:latin typeface="APLPapaTroll" panose="02000603000000000000" pitchFamily="2" charset="0"/>
              <a:ea typeface="APLPapaTroll" panose="02000603000000000000" pitchFamily="2" charset="0"/>
            </a:endParaRPr>
          </a:p>
        </p:txBody>
      </p:sp>
      <p:sp>
        <p:nvSpPr>
          <p:cNvPr id="6" name="TextBox 5">
            <a:extLst>
              <a:ext uri="{FF2B5EF4-FFF2-40B4-BE49-F238E27FC236}">
                <a16:creationId xmlns:a16="http://schemas.microsoft.com/office/drawing/2014/main" id="{46F63D32-604E-4689-9DDF-53B97E0F2D81}"/>
              </a:ext>
            </a:extLst>
          </p:cNvPr>
          <p:cNvSpPr txBox="1"/>
          <p:nvPr>
            <p:custDataLst>
              <p:tags r:id="rId2"/>
            </p:custDataLst>
          </p:nvPr>
        </p:nvSpPr>
        <p:spPr>
          <a:xfrm>
            <a:off x="1866256" y="207279"/>
            <a:ext cx="4039888" cy="923330"/>
          </a:xfrm>
          <a:prstGeom prst="rect">
            <a:avLst/>
          </a:prstGeom>
          <a:noFill/>
        </p:spPr>
        <p:txBody>
          <a:bodyPr wrap="none" rtlCol="0">
            <a:spAutoFit/>
          </a:bodyPr>
          <a:lstStyle/>
          <a:p>
            <a:r>
              <a:rPr lang="en-US" sz="5400" dirty="0">
                <a:latin typeface="Cosmic Dust" pitchFamily="50" charset="0"/>
                <a:ea typeface="KASunshine" panose="02000603000000000000" pitchFamily="2" charset="0"/>
              </a:rPr>
              <a:t>Presenter Script</a:t>
            </a:r>
          </a:p>
        </p:txBody>
      </p:sp>
    </p:spTree>
    <p:extLst>
      <p:ext uri="{BB962C8B-B14F-4D97-AF65-F5344CB8AC3E}">
        <p14:creationId xmlns:p14="http://schemas.microsoft.com/office/powerpoint/2010/main" val="17584177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a:blip r:embed="rId30"/>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4B8A4FF4-8CA9-4EC6-AF8C-E411A0270181}"/>
              </a:ext>
            </a:extLst>
          </p:cNvPr>
          <p:cNvSpPr txBox="1"/>
          <p:nvPr>
            <p:custDataLst>
              <p:tags r:id="rId1"/>
            </p:custDataLst>
          </p:nvPr>
        </p:nvSpPr>
        <p:spPr>
          <a:xfrm>
            <a:off x="291688" y="3564403"/>
            <a:ext cx="3607177"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Child is nervous about school</a:t>
            </a:r>
          </a:p>
        </p:txBody>
      </p:sp>
      <p:sp>
        <p:nvSpPr>
          <p:cNvPr id="10" name="TextBox 9">
            <a:extLst>
              <a:ext uri="{FF2B5EF4-FFF2-40B4-BE49-F238E27FC236}">
                <a16:creationId xmlns:a16="http://schemas.microsoft.com/office/drawing/2014/main" id="{6BDE0EA4-FD1A-4E35-A3CD-8F2AD08F8DA9}"/>
              </a:ext>
            </a:extLst>
          </p:cNvPr>
          <p:cNvSpPr txBox="1"/>
          <p:nvPr>
            <p:custDataLst>
              <p:tags r:id="rId2"/>
            </p:custDataLst>
          </p:nvPr>
        </p:nvSpPr>
        <p:spPr>
          <a:xfrm>
            <a:off x="243929" y="4066678"/>
            <a:ext cx="3559126"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Child forgets homework</a:t>
            </a:r>
          </a:p>
        </p:txBody>
      </p:sp>
      <p:sp>
        <p:nvSpPr>
          <p:cNvPr id="11" name="TextBox 10">
            <a:extLst>
              <a:ext uri="{FF2B5EF4-FFF2-40B4-BE49-F238E27FC236}">
                <a16:creationId xmlns:a16="http://schemas.microsoft.com/office/drawing/2014/main" id="{429BD599-6CEA-4B9F-B46F-373648FC358B}"/>
              </a:ext>
            </a:extLst>
          </p:cNvPr>
          <p:cNvSpPr txBox="1"/>
          <p:nvPr>
            <p:custDataLst>
              <p:tags r:id="rId3"/>
            </p:custDataLst>
          </p:nvPr>
        </p:nvSpPr>
        <p:spPr>
          <a:xfrm>
            <a:off x="3974783" y="3450223"/>
            <a:ext cx="3559125" cy="58477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“It’s okay to feel nervous. Let’s think of one thing you can look forward to.”</a:t>
            </a:r>
          </a:p>
        </p:txBody>
      </p:sp>
      <p:sp>
        <p:nvSpPr>
          <p:cNvPr id="12" name="TextBox 11">
            <a:extLst>
              <a:ext uri="{FF2B5EF4-FFF2-40B4-BE49-F238E27FC236}">
                <a16:creationId xmlns:a16="http://schemas.microsoft.com/office/drawing/2014/main" id="{6E8AA6E0-950A-4C65-A5FB-6F3B3B07FE5C}"/>
              </a:ext>
            </a:extLst>
          </p:cNvPr>
          <p:cNvSpPr txBox="1"/>
          <p:nvPr>
            <p:custDataLst>
              <p:tags r:id="rId4"/>
            </p:custDataLst>
          </p:nvPr>
        </p:nvSpPr>
        <p:spPr>
          <a:xfrm>
            <a:off x="3957975" y="3941538"/>
            <a:ext cx="3559125" cy="58477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“Everyone forgets sometimes. What can help us remember tomorrow?”</a:t>
            </a:r>
          </a:p>
        </p:txBody>
      </p:sp>
      <p:sp>
        <p:nvSpPr>
          <p:cNvPr id="13" name="TextBox 12">
            <a:extLst>
              <a:ext uri="{FF2B5EF4-FFF2-40B4-BE49-F238E27FC236}">
                <a16:creationId xmlns:a16="http://schemas.microsoft.com/office/drawing/2014/main" id="{AAFAA194-37D4-49A4-9534-C946938682A4}"/>
              </a:ext>
            </a:extLst>
          </p:cNvPr>
          <p:cNvSpPr txBox="1"/>
          <p:nvPr>
            <p:custDataLst>
              <p:tags r:id="rId5"/>
            </p:custDataLst>
          </p:nvPr>
        </p:nvSpPr>
        <p:spPr>
          <a:xfrm>
            <a:off x="3921701" y="4414120"/>
            <a:ext cx="3701146" cy="58477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“I can tell you’re upset. Let’s both take a break and talk later.”</a:t>
            </a:r>
          </a:p>
        </p:txBody>
      </p:sp>
      <p:sp>
        <p:nvSpPr>
          <p:cNvPr id="14" name="TextBox 13">
            <a:extLst>
              <a:ext uri="{FF2B5EF4-FFF2-40B4-BE49-F238E27FC236}">
                <a16:creationId xmlns:a16="http://schemas.microsoft.com/office/drawing/2014/main" id="{C4A215CD-6588-4D49-93DD-BCEDCA2F8D52}"/>
              </a:ext>
            </a:extLst>
          </p:cNvPr>
          <p:cNvSpPr txBox="1"/>
          <p:nvPr>
            <p:custDataLst>
              <p:tags r:id="rId6"/>
            </p:custDataLst>
          </p:nvPr>
        </p:nvSpPr>
        <p:spPr>
          <a:xfrm>
            <a:off x="3921701" y="5917580"/>
            <a:ext cx="3701146" cy="523220"/>
          </a:xfrm>
          <a:prstGeom prst="rect">
            <a:avLst/>
          </a:prstGeom>
          <a:noFill/>
        </p:spPr>
        <p:txBody>
          <a:bodyPr wrap="square" rtlCol="0">
            <a:spAutoFit/>
          </a:bodyPr>
          <a:lstStyle/>
          <a:p>
            <a:r>
              <a:rPr lang="en-US" sz="1400" dirty="0">
                <a:latin typeface="APLPapaTroll" panose="02000603000000000000" pitchFamily="2" charset="0"/>
                <a:ea typeface="APLPapaTroll" panose="02000603000000000000" pitchFamily="2" charset="0"/>
              </a:rPr>
              <a:t>“School feels hard right now. What’s one small thing that could make tomorrow better?”</a:t>
            </a:r>
          </a:p>
        </p:txBody>
      </p:sp>
      <p:sp>
        <p:nvSpPr>
          <p:cNvPr id="15" name="TextBox 14">
            <a:extLst>
              <a:ext uri="{FF2B5EF4-FFF2-40B4-BE49-F238E27FC236}">
                <a16:creationId xmlns:a16="http://schemas.microsoft.com/office/drawing/2014/main" id="{CD6D5F94-5F5A-43CA-8EBA-D7100EAB7BED}"/>
              </a:ext>
            </a:extLst>
          </p:cNvPr>
          <p:cNvSpPr txBox="1"/>
          <p:nvPr>
            <p:custDataLst>
              <p:tags r:id="rId7"/>
            </p:custDataLst>
          </p:nvPr>
        </p:nvSpPr>
        <p:spPr>
          <a:xfrm>
            <a:off x="3934680" y="5406314"/>
            <a:ext cx="3695532" cy="553998"/>
          </a:xfrm>
          <a:prstGeom prst="rect">
            <a:avLst/>
          </a:prstGeom>
          <a:noFill/>
        </p:spPr>
        <p:txBody>
          <a:bodyPr wrap="square" rtlCol="0">
            <a:spAutoFit/>
          </a:bodyPr>
          <a:lstStyle/>
          <a:p>
            <a:r>
              <a:rPr lang="en-US" sz="1500" dirty="0">
                <a:latin typeface="APLPapaTroll" panose="02000603000000000000" pitchFamily="2" charset="0"/>
                <a:ea typeface="APLPapaTroll" panose="02000603000000000000" pitchFamily="2" charset="0"/>
              </a:rPr>
              <a:t>“It’s normal to feel nervous when you care about doing well. Let’s practice together.”</a:t>
            </a:r>
          </a:p>
        </p:txBody>
      </p:sp>
      <p:sp>
        <p:nvSpPr>
          <p:cNvPr id="16" name="TextBox 15">
            <a:extLst>
              <a:ext uri="{FF2B5EF4-FFF2-40B4-BE49-F238E27FC236}">
                <a16:creationId xmlns:a16="http://schemas.microsoft.com/office/drawing/2014/main" id="{672465F9-B822-4F58-8891-784771127F64}"/>
              </a:ext>
            </a:extLst>
          </p:cNvPr>
          <p:cNvSpPr txBox="1"/>
          <p:nvPr>
            <p:custDataLst>
              <p:tags r:id="rId8"/>
            </p:custDataLst>
          </p:nvPr>
        </p:nvSpPr>
        <p:spPr>
          <a:xfrm>
            <a:off x="272109" y="4556332"/>
            <a:ext cx="3559125"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Your child shuts down or yells</a:t>
            </a:r>
          </a:p>
        </p:txBody>
      </p:sp>
      <p:sp>
        <p:nvSpPr>
          <p:cNvPr id="17" name="TextBox 16">
            <a:extLst>
              <a:ext uri="{FF2B5EF4-FFF2-40B4-BE49-F238E27FC236}">
                <a16:creationId xmlns:a16="http://schemas.microsoft.com/office/drawing/2014/main" id="{A14144D3-891E-414E-AF4B-5CA158EC21BD}"/>
              </a:ext>
            </a:extLst>
          </p:cNvPr>
          <p:cNvSpPr txBox="1"/>
          <p:nvPr>
            <p:custDataLst>
              <p:tags r:id="rId9"/>
            </p:custDataLst>
          </p:nvPr>
        </p:nvSpPr>
        <p:spPr>
          <a:xfrm>
            <a:off x="220555" y="5975766"/>
            <a:ext cx="3701146"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Your child says they hate school</a:t>
            </a:r>
          </a:p>
        </p:txBody>
      </p:sp>
      <p:sp>
        <p:nvSpPr>
          <p:cNvPr id="18" name="TextBox 17">
            <a:extLst>
              <a:ext uri="{FF2B5EF4-FFF2-40B4-BE49-F238E27FC236}">
                <a16:creationId xmlns:a16="http://schemas.microsoft.com/office/drawing/2014/main" id="{2E33F8F0-720C-45AF-A70D-109049DDC422}"/>
              </a:ext>
            </a:extLst>
          </p:cNvPr>
          <p:cNvSpPr txBox="1"/>
          <p:nvPr>
            <p:custDataLst>
              <p:tags r:id="rId10"/>
            </p:custDataLst>
          </p:nvPr>
        </p:nvSpPr>
        <p:spPr>
          <a:xfrm>
            <a:off x="256279" y="5393763"/>
            <a:ext cx="3559125" cy="58477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Your child is nervous about a presentation</a:t>
            </a:r>
          </a:p>
        </p:txBody>
      </p:sp>
      <p:sp>
        <p:nvSpPr>
          <p:cNvPr id="19" name="TextBox 18">
            <a:extLst>
              <a:ext uri="{FF2B5EF4-FFF2-40B4-BE49-F238E27FC236}">
                <a16:creationId xmlns:a16="http://schemas.microsoft.com/office/drawing/2014/main" id="{427442BE-97F0-40F0-9150-38C48E8B85AF}"/>
              </a:ext>
            </a:extLst>
          </p:cNvPr>
          <p:cNvSpPr txBox="1"/>
          <p:nvPr>
            <p:custDataLst>
              <p:tags r:id="rId11"/>
            </p:custDataLst>
          </p:nvPr>
        </p:nvSpPr>
        <p:spPr>
          <a:xfrm>
            <a:off x="260079" y="5015572"/>
            <a:ext cx="4074415"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Child argues with a sibling</a:t>
            </a:r>
          </a:p>
        </p:txBody>
      </p:sp>
      <p:sp>
        <p:nvSpPr>
          <p:cNvPr id="20" name="TextBox 19">
            <a:extLst>
              <a:ext uri="{FF2B5EF4-FFF2-40B4-BE49-F238E27FC236}">
                <a16:creationId xmlns:a16="http://schemas.microsoft.com/office/drawing/2014/main" id="{803828EA-2615-491A-BED9-743530C8A2F2}"/>
              </a:ext>
            </a:extLst>
          </p:cNvPr>
          <p:cNvSpPr txBox="1"/>
          <p:nvPr>
            <p:custDataLst>
              <p:tags r:id="rId12"/>
            </p:custDataLst>
          </p:nvPr>
        </p:nvSpPr>
        <p:spPr>
          <a:xfrm>
            <a:off x="3898382" y="4883495"/>
            <a:ext cx="3701146" cy="58477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“You’re both upset. Let’s take turns explaining what happened.”</a:t>
            </a:r>
          </a:p>
        </p:txBody>
      </p:sp>
      <p:sp>
        <p:nvSpPr>
          <p:cNvPr id="23" name="TextBox 22">
            <a:extLst>
              <a:ext uri="{FF2B5EF4-FFF2-40B4-BE49-F238E27FC236}">
                <a16:creationId xmlns:a16="http://schemas.microsoft.com/office/drawing/2014/main" id="{A3CEE7C8-2524-4A28-9E5F-EA767D220732}"/>
              </a:ext>
            </a:extLst>
          </p:cNvPr>
          <p:cNvSpPr txBox="1"/>
          <p:nvPr>
            <p:custDataLst>
              <p:tags r:id="rId13"/>
            </p:custDataLst>
          </p:nvPr>
        </p:nvSpPr>
        <p:spPr>
          <a:xfrm>
            <a:off x="259415" y="62686"/>
            <a:ext cx="8356895" cy="707886"/>
          </a:xfrm>
          <a:prstGeom prst="rect">
            <a:avLst/>
          </a:prstGeom>
          <a:noFill/>
        </p:spPr>
        <p:txBody>
          <a:bodyPr wrap="square" rtlCol="0">
            <a:spAutoFit/>
          </a:bodyPr>
          <a:lstStyle/>
          <a:p>
            <a:r>
              <a:rPr lang="en-US" sz="4000" dirty="0">
                <a:latin typeface="Cosmic Dust" pitchFamily="50" charset="0"/>
                <a:ea typeface="KASunshine" panose="02000603000000000000" pitchFamily="2" charset="0"/>
              </a:rPr>
              <a:t>Supporting your child’s Mental Health</a:t>
            </a:r>
          </a:p>
        </p:txBody>
      </p:sp>
      <p:sp>
        <p:nvSpPr>
          <p:cNvPr id="26" name="TextBox 25">
            <a:extLst>
              <a:ext uri="{FF2B5EF4-FFF2-40B4-BE49-F238E27FC236}">
                <a16:creationId xmlns:a16="http://schemas.microsoft.com/office/drawing/2014/main" id="{F15F46DE-9AE4-4E47-961F-93A5478E13AE}"/>
              </a:ext>
            </a:extLst>
          </p:cNvPr>
          <p:cNvSpPr txBox="1"/>
          <p:nvPr>
            <p:custDataLst>
              <p:tags r:id="rId14"/>
            </p:custDataLst>
          </p:nvPr>
        </p:nvSpPr>
        <p:spPr>
          <a:xfrm>
            <a:off x="246047" y="6352075"/>
            <a:ext cx="3659444" cy="58477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Your child doesn’t want to attend practice or club</a:t>
            </a:r>
          </a:p>
        </p:txBody>
      </p:sp>
      <p:sp>
        <p:nvSpPr>
          <p:cNvPr id="27" name="TextBox 26">
            <a:extLst>
              <a:ext uri="{FF2B5EF4-FFF2-40B4-BE49-F238E27FC236}">
                <a16:creationId xmlns:a16="http://schemas.microsoft.com/office/drawing/2014/main" id="{4AD0AC5F-7538-4405-AD38-5B711B2E4503}"/>
              </a:ext>
            </a:extLst>
          </p:cNvPr>
          <p:cNvSpPr txBox="1"/>
          <p:nvPr>
            <p:custDataLst>
              <p:tags r:id="rId15"/>
            </p:custDataLst>
          </p:nvPr>
        </p:nvSpPr>
        <p:spPr>
          <a:xfrm>
            <a:off x="222778" y="6930807"/>
            <a:ext cx="3559126"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Child is frustrated with a task</a:t>
            </a:r>
          </a:p>
        </p:txBody>
      </p:sp>
      <p:sp>
        <p:nvSpPr>
          <p:cNvPr id="28" name="TextBox 27">
            <a:extLst>
              <a:ext uri="{FF2B5EF4-FFF2-40B4-BE49-F238E27FC236}">
                <a16:creationId xmlns:a16="http://schemas.microsoft.com/office/drawing/2014/main" id="{F380DED3-7867-4991-AC76-5CDC0F8D8A2A}"/>
              </a:ext>
            </a:extLst>
          </p:cNvPr>
          <p:cNvSpPr txBox="1"/>
          <p:nvPr>
            <p:custDataLst>
              <p:tags r:id="rId16"/>
            </p:custDataLst>
          </p:nvPr>
        </p:nvSpPr>
        <p:spPr>
          <a:xfrm>
            <a:off x="3933431" y="6352122"/>
            <a:ext cx="3659445" cy="58477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“Sounds like you’re not feeling up for it today. Can you tell me what’s going on?”</a:t>
            </a:r>
          </a:p>
        </p:txBody>
      </p:sp>
      <p:sp>
        <p:nvSpPr>
          <p:cNvPr id="29" name="TextBox 28">
            <a:extLst>
              <a:ext uri="{FF2B5EF4-FFF2-40B4-BE49-F238E27FC236}">
                <a16:creationId xmlns:a16="http://schemas.microsoft.com/office/drawing/2014/main" id="{285619A7-852F-4198-AEA9-BFE551A7BB5F}"/>
              </a:ext>
            </a:extLst>
          </p:cNvPr>
          <p:cNvSpPr txBox="1"/>
          <p:nvPr>
            <p:custDataLst>
              <p:tags r:id="rId17"/>
            </p:custDataLst>
          </p:nvPr>
        </p:nvSpPr>
        <p:spPr>
          <a:xfrm>
            <a:off x="3942551" y="6832610"/>
            <a:ext cx="3659445" cy="58477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“It’s hard, but I believe you can do it. Let’s try one step together.”</a:t>
            </a:r>
          </a:p>
        </p:txBody>
      </p:sp>
      <p:sp>
        <p:nvSpPr>
          <p:cNvPr id="30" name="TextBox 29">
            <a:extLst>
              <a:ext uri="{FF2B5EF4-FFF2-40B4-BE49-F238E27FC236}">
                <a16:creationId xmlns:a16="http://schemas.microsoft.com/office/drawing/2014/main" id="{2F221F02-AA74-4510-A3F5-272D3CFEDB7A}"/>
              </a:ext>
            </a:extLst>
          </p:cNvPr>
          <p:cNvSpPr txBox="1"/>
          <p:nvPr>
            <p:custDataLst>
              <p:tags r:id="rId18"/>
            </p:custDataLst>
          </p:nvPr>
        </p:nvSpPr>
        <p:spPr>
          <a:xfrm>
            <a:off x="3874065" y="7330917"/>
            <a:ext cx="3799505" cy="58477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“That was a tough situation. What do you think you could try differently next time?”</a:t>
            </a:r>
          </a:p>
        </p:txBody>
      </p:sp>
      <p:sp>
        <p:nvSpPr>
          <p:cNvPr id="31" name="TextBox 30">
            <a:extLst>
              <a:ext uri="{FF2B5EF4-FFF2-40B4-BE49-F238E27FC236}">
                <a16:creationId xmlns:a16="http://schemas.microsoft.com/office/drawing/2014/main" id="{19C4E2BD-5A26-4F17-8D76-13305B214B0B}"/>
              </a:ext>
            </a:extLst>
          </p:cNvPr>
          <p:cNvSpPr txBox="1"/>
          <p:nvPr>
            <p:custDataLst>
              <p:tags r:id="rId19"/>
            </p:custDataLst>
          </p:nvPr>
        </p:nvSpPr>
        <p:spPr>
          <a:xfrm>
            <a:off x="3820148" y="8752413"/>
            <a:ext cx="3868393" cy="523220"/>
          </a:xfrm>
          <a:prstGeom prst="rect">
            <a:avLst/>
          </a:prstGeom>
          <a:noFill/>
        </p:spPr>
        <p:txBody>
          <a:bodyPr wrap="square" rtlCol="0">
            <a:spAutoFit/>
          </a:bodyPr>
          <a:lstStyle/>
          <a:p>
            <a:r>
              <a:rPr lang="en-US" sz="1400" dirty="0">
                <a:latin typeface="APLPapaTroll" panose="02000603000000000000" pitchFamily="2" charset="0"/>
                <a:ea typeface="APLPapaTroll" panose="02000603000000000000" pitchFamily="2" charset="0"/>
              </a:rPr>
              <a:t>“Mistakes help our brains grow. I’m proud you’re trying!”</a:t>
            </a:r>
          </a:p>
        </p:txBody>
      </p:sp>
      <p:sp>
        <p:nvSpPr>
          <p:cNvPr id="32" name="TextBox 31">
            <a:extLst>
              <a:ext uri="{FF2B5EF4-FFF2-40B4-BE49-F238E27FC236}">
                <a16:creationId xmlns:a16="http://schemas.microsoft.com/office/drawing/2014/main" id="{C2BB470D-FB4C-441F-B2B0-A44F728457E4}"/>
              </a:ext>
            </a:extLst>
          </p:cNvPr>
          <p:cNvSpPr txBox="1"/>
          <p:nvPr>
            <p:custDataLst>
              <p:tags r:id="rId20"/>
            </p:custDataLst>
          </p:nvPr>
        </p:nvSpPr>
        <p:spPr>
          <a:xfrm>
            <a:off x="3863434" y="8344144"/>
            <a:ext cx="3695532" cy="461665"/>
          </a:xfrm>
          <a:prstGeom prst="rect">
            <a:avLst/>
          </a:prstGeom>
          <a:noFill/>
        </p:spPr>
        <p:txBody>
          <a:bodyPr wrap="square" rtlCol="0">
            <a:spAutoFit/>
          </a:bodyPr>
          <a:lstStyle/>
          <a:p>
            <a:r>
              <a:rPr lang="en-US" sz="1200" dirty="0">
                <a:latin typeface="APLPapaTroll" panose="02000603000000000000" pitchFamily="2" charset="0"/>
                <a:ea typeface="APLPapaTroll" panose="02000603000000000000" pitchFamily="2" charset="0"/>
              </a:rPr>
              <a:t>“I get that you like your screen time. Let’s make sure it fits with homework, sleep, and other fun things too.”</a:t>
            </a:r>
          </a:p>
        </p:txBody>
      </p:sp>
      <p:sp>
        <p:nvSpPr>
          <p:cNvPr id="33" name="TextBox 32">
            <a:extLst>
              <a:ext uri="{FF2B5EF4-FFF2-40B4-BE49-F238E27FC236}">
                <a16:creationId xmlns:a16="http://schemas.microsoft.com/office/drawing/2014/main" id="{1C6F2230-35D2-4666-93A2-D0266BE18430}"/>
              </a:ext>
            </a:extLst>
          </p:cNvPr>
          <p:cNvSpPr txBox="1"/>
          <p:nvPr>
            <p:custDataLst>
              <p:tags r:id="rId21"/>
            </p:custDataLst>
          </p:nvPr>
        </p:nvSpPr>
        <p:spPr>
          <a:xfrm>
            <a:off x="272109" y="7293092"/>
            <a:ext cx="3559125" cy="58477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Your child makes a poor choice at school</a:t>
            </a:r>
          </a:p>
        </p:txBody>
      </p:sp>
      <p:sp>
        <p:nvSpPr>
          <p:cNvPr id="34" name="TextBox 33">
            <a:extLst>
              <a:ext uri="{FF2B5EF4-FFF2-40B4-BE49-F238E27FC236}">
                <a16:creationId xmlns:a16="http://schemas.microsoft.com/office/drawing/2014/main" id="{886C62B6-265E-4284-AF3C-617CE1C6C3BA}"/>
              </a:ext>
            </a:extLst>
          </p:cNvPr>
          <p:cNvSpPr txBox="1"/>
          <p:nvPr>
            <p:custDataLst>
              <p:tags r:id="rId22"/>
            </p:custDataLst>
          </p:nvPr>
        </p:nvSpPr>
        <p:spPr>
          <a:xfrm>
            <a:off x="248146" y="8852920"/>
            <a:ext cx="3701146"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Child hides mistakes</a:t>
            </a:r>
          </a:p>
        </p:txBody>
      </p:sp>
      <p:sp>
        <p:nvSpPr>
          <p:cNvPr id="35" name="TextBox 34">
            <a:extLst>
              <a:ext uri="{FF2B5EF4-FFF2-40B4-BE49-F238E27FC236}">
                <a16:creationId xmlns:a16="http://schemas.microsoft.com/office/drawing/2014/main" id="{0BA1FE71-AE7F-45C8-A22C-6859EDD913BA}"/>
              </a:ext>
            </a:extLst>
          </p:cNvPr>
          <p:cNvSpPr txBox="1"/>
          <p:nvPr>
            <p:custDataLst>
              <p:tags r:id="rId23"/>
            </p:custDataLst>
          </p:nvPr>
        </p:nvSpPr>
        <p:spPr>
          <a:xfrm>
            <a:off x="237898" y="8242220"/>
            <a:ext cx="3559125" cy="646331"/>
          </a:xfrm>
          <a:prstGeom prst="rect">
            <a:avLst/>
          </a:prstGeom>
          <a:noFill/>
        </p:spPr>
        <p:txBody>
          <a:bodyPr wrap="square" rtlCol="0">
            <a:spAutoFit/>
          </a:bodyPr>
          <a:lstStyle/>
          <a:p>
            <a:r>
              <a:rPr lang="en-US" dirty="0">
                <a:latin typeface="APLPapaTroll" panose="02000603000000000000" pitchFamily="2" charset="0"/>
                <a:ea typeface="APLPapaTroll" panose="02000603000000000000" pitchFamily="2" charset="0"/>
              </a:rPr>
              <a:t>Your child spends too much time on screens</a:t>
            </a:r>
          </a:p>
        </p:txBody>
      </p:sp>
      <p:sp>
        <p:nvSpPr>
          <p:cNvPr id="36" name="TextBox 35">
            <a:extLst>
              <a:ext uri="{FF2B5EF4-FFF2-40B4-BE49-F238E27FC236}">
                <a16:creationId xmlns:a16="http://schemas.microsoft.com/office/drawing/2014/main" id="{713BE6C9-10C6-4A17-8ABB-7D1687F8CDA6}"/>
              </a:ext>
            </a:extLst>
          </p:cNvPr>
          <p:cNvSpPr txBox="1"/>
          <p:nvPr>
            <p:custDataLst>
              <p:tags r:id="rId24"/>
            </p:custDataLst>
          </p:nvPr>
        </p:nvSpPr>
        <p:spPr>
          <a:xfrm>
            <a:off x="237898" y="7855025"/>
            <a:ext cx="3752601"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Child cries over small things</a:t>
            </a:r>
          </a:p>
        </p:txBody>
      </p:sp>
      <p:sp>
        <p:nvSpPr>
          <p:cNvPr id="37" name="TextBox 36">
            <a:extLst>
              <a:ext uri="{FF2B5EF4-FFF2-40B4-BE49-F238E27FC236}">
                <a16:creationId xmlns:a16="http://schemas.microsoft.com/office/drawing/2014/main" id="{98CDD09F-3B6A-4848-9EEF-A965B1379F0C}"/>
              </a:ext>
            </a:extLst>
          </p:cNvPr>
          <p:cNvSpPr txBox="1"/>
          <p:nvPr>
            <p:custDataLst>
              <p:tags r:id="rId25"/>
            </p:custDataLst>
          </p:nvPr>
        </p:nvSpPr>
        <p:spPr>
          <a:xfrm>
            <a:off x="3919523" y="7832210"/>
            <a:ext cx="3799504" cy="754053"/>
          </a:xfrm>
          <a:prstGeom prst="rect">
            <a:avLst/>
          </a:prstGeom>
          <a:noFill/>
        </p:spPr>
        <p:txBody>
          <a:bodyPr wrap="square" rtlCol="0">
            <a:spAutoFit/>
          </a:bodyPr>
          <a:lstStyle/>
          <a:p>
            <a:r>
              <a:rPr lang="en-US" sz="1400" dirty="0">
                <a:latin typeface="APLPapaTroll" panose="02000603000000000000" pitchFamily="2" charset="0"/>
                <a:ea typeface="APLPapaTroll" panose="02000603000000000000" pitchFamily="2" charset="0"/>
              </a:rPr>
              <a:t>“It sounds like you’ve had a lot of feelings today. Want to take a break or draw about it?”</a:t>
            </a:r>
          </a:p>
          <a:p>
            <a:endParaRPr lang="en-US" sz="1400" dirty="0">
              <a:latin typeface="APLPapaTroll" panose="02000603000000000000" pitchFamily="2" charset="0"/>
              <a:ea typeface="APLPapaTroll" panose="02000603000000000000" pitchFamily="2" charset="0"/>
            </a:endParaRPr>
          </a:p>
        </p:txBody>
      </p:sp>
      <p:sp>
        <p:nvSpPr>
          <p:cNvPr id="39" name="TextBox 38">
            <a:extLst>
              <a:ext uri="{FF2B5EF4-FFF2-40B4-BE49-F238E27FC236}">
                <a16:creationId xmlns:a16="http://schemas.microsoft.com/office/drawing/2014/main" id="{FD9F8DEA-1506-4AA1-AEC7-5A64681DCE35}"/>
              </a:ext>
            </a:extLst>
          </p:cNvPr>
          <p:cNvSpPr txBox="1"/>
          <p:nvPr>
            <p:custDataLst>
              <p:tags r:id="rId26"/>
            </p:custDataLst>
          </p:nvPr>
        </p:nvSpPr>
        <p:spPr>
          <a:xfrm>
            <a:off x="218106" y="628489"/>
            <a:ext cx="4228928" cy="2400657"/>
          </a:xfrm>
          <a:prstGeom prst="rect">
            <a:avLst/>
          </a:prstGeom>
          <a:noFill/>
        </p:spPr>
        <p:txBody>
          <a:bodyPr wrap="square">
            <a:spAutoFit/>
          </a:bodyPr>
          <a:lstStyle/>
          <a:p>
            <a:r>
              <a:rPr lang="en-US" sz="1500" dirty="0">
                <a:latin typeface="APLPapaTroll" panose="02000603000000000000" pitchFamily="2" charset="0"/>
                <a:ea typeface="APLPapaTroll" panose="02000603000000000000" pitchFamily="2" charset="0"/>
              </a:rPr>
              <a:t>-Listen first, problem-solve later.</a:t>
            </a:r>
          </a:p>
          <a:p>
            <a:r>
              <a:rPr lang="en-US" sz="1500" dirty="0">
                <a:latin typeface="APLPapaTroll" panose="02000603000000000000" pitchFamily="2" charset="0"/>
                <a:ea typeface="APLPapaTroll" panose="02000603000000000000" pitchFamily="2" charset="0"/>
              </a:rPr>
              <a:t>-Validate feelings: “I can see that was hard for you.”</a:t>
            </a:r>
          </a:p>
          <a:p>
            <a:r>
              <a:rPr lang="en-US" sz="1500" dirty="0">
                <a:latin typeface="APLPapaTroll" panose="02000603000000000000" pitchFamily="2" charset="0"/>
                <a:ea typeface="APLPapaTroll" panose="02000603000000000000" pitchFamily="2" charset="0"/>
              </a:rPr>
              <a:t>-Keep routines predictable — kids feel safest when they know what to expect.</a:t>
            </a:r>
          </a:p>
          <a:p>
            <a:r>
              <a:rPr lang="en-US" sz="1500" dirty="0">
                <a:latin typeface="APLPapaTroll" panose="02000603000000000000" pitchFamily="2" charset="0"/>
                <a:ea typeface="APLPapaTroll" panose="02000603000000000000" pitchFamily="2" charset="0"/>
              </a:rPr>
              <a:t>-Model calm behavior when things go wrong.</a:t>
            </a:r>
          </a:p>
          <a:p>
            <a:r>
              <a:rPr lang="en-US" sz="1500" dirty="0">
                <a:latin typeface="APLPapaTroll" panose="02000603000000000000" pitchFamily="2" charset="0"/>
                <a:ea typeface="APLPapaTroll" panose="02000603000000000000" pitchFamily="2" charset="0"/>
              </a:rPr>
              <a:t>-Praise effort, kindness, and progress, not perfection.</a:t>
            </a:r>
          </a:p>
          <a:p>
            <a:r>
              <a:rPr lang="en-US" sz="1500" dirty="0">
                <a:latin typeface="APLPapaTroll" panose="02000603000000000000" pitchFamily="2" charset="0"/>
                <a:ea typeface="APLPapaTroll" panose="02000603000000000000" pitchFamily="2" charset="0"/>
              </a:rPr>
              <a:t>-Create time for family fun and laughter every day.</a:t>
            </a:r>
          </a:p>
        </p:txBody>
      </p:sp>
      <p:sp>
        <p:nvSpPr>
          <p:cNvPr id="41" name="TextBox 40">
            <a:extLst>
              <a:ext uri="{FF2B5EF4-FFF2-40B4-BE49-F238E27FC236}">
                <a16:creationId xmlns:a16="http://schemas.microsoft.com/office/drawing/2014/main" id="{6AE68B35-AD2A-413D-8EF1-71B2BF6E7C05}"/>
              </a:ext>
            </a:extLst>
          </p:cNvPr>
          <p:cNvSpPr txBox="1"/>
          <p:nvPr>
            <p:custDataLst>
              <p:tags r:id="rId27"/>
            </p:custDataLst>
          </p:nvPr>
        </p:nvSpPr>
        <p:spPr>
          <a:xfrm>
            <a:off x="4371613" y="1156094"/>
            <a:ext cx="3145487" cy="1815882"/>
          </a:xfrm>
          <a:prstGeom prst="rect">
            <a:avLst/>
          </a:prstGeom>
          <a:noFill/>
        </p:spPr>
        <p:txBody>
          <a:bodyPr wrap="square" rtlCol="0">
            <a:spAutoFit/>
          </a:bodyPr>
          <a:lstStyle/>
          <a:p>
            <a:r>
              <a:rPr lang="en-US" sz="1400" dirty="0">
                <a:latin typeface="APLPapaTroll" panose="02000603000000000000" pitchFamily="2" charset="0"/>
                <a:ea typeface="APLPapaTroll" panose="02000603000000000000" pitchFamily="2" charset="0"/>
              </a:rPr>
              <a:t>-Frequent stomachaches or headaches</a:t>
            </a:r>
          </a:p>
          <a:p>
            <a:r>
              <a:rPr lang="en-US" sz="1400" dirty="0">
                <a:latin typeface="APLPapaTroll" panose="02000603000000000000" pitchFamily="2" charset="0"/>
                <a:ea typeface="APLPapaTroll" panose="02000603000000000000" pitchFamily="2" charset="0"/>
              </a:rPr>
              <a:t>-Big changes in mood, sleep, or appetite</a:t>
            </a:r>
          </a:p>
          <a:p>
            <a:r>
              <a:rPr lang="en-US" sz="1400" dirty="0">
                <a:latin typeface="APLPapaTroll" panose="02000603000000000000" pitchFamily="2" charset="0"/>
                <a:ea typeface="APLPapaTroll" panose="02000603000000000000" pitchFamily="2" charset="0"/>
              </a:rPr>
              <a:t>-Withdrawing from friends or favorite things</a:t>
            </a:r>
          </a:p>
          <a:p>
            <a:r>
              <a:rPr lang="en-US" sz="1400" dirty="0">
                <a:latin typeface="APLPapaTroll" panose="02000603000000000000" pitchFamily="2" charset="0"/>
                <a:ea typeface="APLPapaTroll" panose="02000603000000000000" pitchFamily="2" charset="0"/>
              </a:rPr>
              <a:t>-Constant worry or fear</a:t>
            </a:r>
          </a:p>
          <a:p>
            <a:r>
              <a:rPr lang="en-US" sz="1400" dirty="0">
                <a:latin typeface="APLPapaTroll" panose="02000603000000000000" pitchFamily="2" charset="0"/>
                <a:ea typeface="APLPapaTroll" panose="02000603000000000000" pitchFamily="2" charset="0"/>
              </a:rPr>
              <a:t>-Self-critical talk (“I’m dumb,” “Nobody likes me”)</a:t>
            </a:r>
          </a:p>
        </p:txBody>
      </p:sp>
      <p:sp>
        <p:nvSpPr>
          <p:cNvPr id="47" name="TextBox 46">
            <a:extLst>
              <a:ext uri="{FF2B5EF4-FFF2-40B4-BE49-F238E27FC236}">
                <a16:creationId xmlns:a16="http://schemas.microsoft.com/office/drawing/2014/main" id="{CEB6AD3F-EEAE-4B3E-8301-75DFE43C05C7}"/>
              </a:ext>
            </a:extLst>
          </p:cNvPr>
          <p:cNvSpPr txBox="1"/>
          <p:nvPr>
            <p:custDataLst>
              <p:tags r:id="rId28"/>
            </p:custDataLst>
          </p:nvPr>
        </p:nvSpPr>
        <p:spPr>
          <a:xfrm>
            <a:off x="155428" y="9293010"/>
            <a:ext cx="7783886" cy="584775"/>
          </a:xfrm>
          <a:prstGeom prst="rect">
            <a:avLst/>
          </a:prstGeom>
          <a:noFill/>
        </p:spPr>
        <p:txBody>
          <a:bodyPr wrap="square">
            <a:spAutoFit/>
          </a:bodyPr>
          <a:lstStyle/>
          <a:p>
            <a:r>
              <a:rPr lang="en-US" sz="1600" dirty="0">
                <a:highlight>
                  <a:srgbClr val="D9D9D9"/>
                </a:highlight>
                <a:latin typeface="APLPapaTroll" panose="02000603000000000000" pitchFamily="2" charset="0"/>
                <a:ea typeface="APLPapaTroll" panose="02000603000000000000" pitchFamily="2" charset="0"/>
              </a:rPr>
              <a:t>For immediate danger, call 911. Call or text 988 </a:t>
            </a:r>
            <a:r>
              <a:rPr lang="en-US" sz="1600" dirty="0">
                <a:latin typeface="APLPapaTroll" panose="02000603000000000000" pitchFamily="2" charset="0"/>
                <a:ea typeface="APLPapaTroll" panose="02000603000000000000" pitchFamily="2" charset="0"/>
              </a:rPr>
              <a:t>for the Suicide &amp; Crisis Lifeline for 24/7 free and confidential support. </a:t>
            </a:r>
            <a:r>
              <a:rPr lang="en-US" sz="1600" dirty="0">
                <a:highlight>
                  <a:srgbClr val="D9D9D9"/>
                </a:highlight>
                <a:latin typeface="APLPapaTroll" panose="02000603000000000000" pitchFamily="2" charset="0"/>
                <a:ea typeface="APLPapaTroll" panose="02000603000000000000" pitchFamily="2" charset="0"/>
              </a:rPr>
              <a:t>Crisis Text Line: HELLO to 741741 </a:t>
            </a:r>
            <a:r>
              <a:rPr lang="en-US" sz="1600" dirty="0">
                <a:latin typeface="APLPapaTroll" panose="02000603000000000000" pitchFamily="2" charset="0"/>
                <a:ea typeface="APLPapaTroll" panose="02000603000000000000" pitchFamily="2" charset="0"/>
              </a:rPr>
              <a:t>Suicide &amp; Crisis Lifeline.</a:t>
            </a:r>
          </a:p>
        </p:txBody>
      </p:sp>
    </p:spTree>
    <p:extLst>
      <p:ext uri="{BB962C8B-B14F-4D97-AF65-F5344CB8AC3E}">
        <p14:creationId xmlns:p14="http://schemas.microsoft.com/office/powerpoint/2010/main" val="1701085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DE86656-A860-4B08-993D-3AC2D2C46847}"/>
              </a:ext>
            </a:extLst>
          </p:cNvPr>
          <p:cNvSpPr txBox="1"/>
          <p:nvPr>
            <p:custDataLst>
              <p:tags r:id="rId1"/>
            </p:custDataLst>
          </p:nvPr>
        </p:nvSpPr>
        <p:spPr>
          <a:xfrm>
            <a:off x="476750" y="1148263"/>
            <a:ext cx="6881994" cy="8586966"/>
          </a:xfrm>
          <a:prstGeom prst="rect">
            <a:avLst/>
          </a:prstGeom>
          <a:noFill/>
        </p:spPr>
        <p:txBody>
          <a:bodyPr wrap="square" rtlCol="0">
            <a:spAutoFit/>
          </a:bodyPr>
          <a:lstStyle/>
          <a:p>
            <a:r>
              <a:rPr lang="en-US" sz="2300" dirty="0">
                <a:latin typeface="APLPapaTroll" panose="02000603000000000000" pitchFamily="2" charset="0"/>
                <a:ea typeface="APLPapaTroll" panose="02000603000000000000" pitchFamily="2" charset="0"/>
              </a:rPr>
              <a:t>A 5-minute reflection to strengthen communication and notice early warning signs.</a:t>
            </a:r>
          </a:p>
          <a:p>
            <a:endParaRPr lang="en-US" sz="2300" dirty="0">
              <a:latin typeface="APLPapaTroll" panose="02000603000000000000" pitchFamily="2" charset="0"/>
              <a:ea typeface="APLPapaTroll" panose="02000603000000000000" pitchFamily="2" charset="0"/>
            </a:endParaRPr>
          </a:p>
          <a:p>
            <a:r>
              <a:rPr lang="en-US" sz="2300" dirty="0">
                <a:highlight>
                  <a:srgbClr val="D9D9D9"/>
                </a:highlight>
                <a:latin typeface="APLPapaTroll" panose="02000603000000000000" pitchFamily="2" charset="0"/>
                <a:ea typeface="APLPapaTroll" panose="02000603000000000000" pitchFamily="2" charset="0"/>
              </a:rPr>
              <a:t>Step 1: Pause and Reflect</a:t>
            </a:r>
          </a:p>
          <a:p>
            <a:r>
              <a:rPr lang="en-US" sz="2300" dirty="0">
                <a:latin typeface="APLPapaTroll" panose="02000603000000000000" pitchFamily="2" charset="0"/>
                <a:ea typeface="APLPapaTroll" panose="02000603000000000000" pitchFamily="2" charset="0"/>
              </a:rPr>
              <a:t>What was one good thing that happened this week?</a:t>
            </a:r>
          </a:p>
          <a:p>
            <a:r>
              <a:rPr lang="en-US" sz="2300" dirty="0">
                <a:latin typeface="APLPapaTroll" panose="02000603000000000000" pitchFamily="2" charset="0"/>
                <a:ea typeface="APLPapaTroll" panose="02000603000000000000" pitchFamily="2" charset="0"/>
              </a:rPr>
              <a:t>What was one hard thing that happened?</a:t>
            </a:r>
          </a:p>
          <a:p>
            <a:r>
              <a:rPr lang="en-US" sz="2300" dirty="0">
                <a:latin typeface="APLPapaTroll" panose="02000603000000000000" pitchFamily="2" charset="0"/>
                <a:ea typeface="APLPapaTroll" panose="02000603000000000000" pitchFamily="2" charset="0"/>
              </a:rPr>
              <a:t>What helped you feel better when things were tough?</a:t>
            </a:r>
          </a:p>
          <a:p>
            <a:endParaRPr lang="en-US" sz="2300" dirty="0">
              <a:highlight>
                <a:srgbClr val="D9D9D9"/>
              </a:highlight>
              <a:latin typeface="APLPapaTroll" panose="02000603000000000000" pitchFamily="2" charset="0"/>
              <a:ea typeface="APLPapaTroll" panose="02000603000000000000" pitchFamily="2" charset="0"/>
            </a:endParaRPr>
          </a:p>
          <a:p>
            <a:r>
              <a:rPr lang="en-US" sz="2300" dirty="0">
                <a:highlight>
                  <a:srgbClr val="D9D9D9"/>
                </a:highlight>
                <a:latin typeface="APLPapaTroll" panose="02000603000000000000" pitchFamily="2" charset="0"/>
                <a:ea typeface="APLPapaTroll" panose="02000603000000000000" pitchFamily="2" charset="0"/>
              </a:rPr>
              <a:t>Step 2: Family Share</a:t>
            </a:r>
          </a:p>
          <a:p>
            <a:r>
              <a:rPr lang="en-US" sz="2300" dirty="0">
                <a:latin typeface="APLPapaTroll" panose="02000603000000000000" pitchFamily="2" charset="0"/>
                <a:ea typeface="APLPapaTroll" panose="02000603000000000000" pitchFamily="2" charset="0"/>
              </a:rPr>
              <a:t>Each person shares one thing they’re proud of and one thing they’re working on. Parents model honesty — “I felt stressed when work got busy, but I took a walk to calm down.”</a:t>
            </a:r>
          </a:p>
          <a:p>
            <a:endParaRPr lang="en-US" sz="2300" dirty="0">
              <a:latin typeface="APLPapaTroll" panose="02000603000000000000" pitchFamily="2" charset="0"/>
              <a:ea typeface="APLPapaTroll" panose="02000603000000000000" pitchFamily="2" charset="0"/>
            </a:endParaRPr>
          </a:p>
          <a:p>
            <a:r>
              <a:rPr lang="en-US" sz="2300" dirty="0">
                <a:highlight>
                  <a:srgbClr val="D9D9D9"/>
                </a:highlight>
                <a:latin typeface="APLPapaTroll" panose="02000603000000000000" pitchFamily="2" charset="0"/>
                <a:ea typeface="APLPapaTroll" panose="02000603000000000000" pitchFamily="2" charset="0"/>
              </a:rPr>
              <a:t>Step 3: Plan a Reset</a:t>
            </a:r>
          </a:p>
          <a:p>
            <a:r>
              <a:rPr lang="en-US" sz="2300" dirty="0">
                <a:latin typeface="APLPapaTroll" panose="02000603000000000000" pitchFamily="2" charset="0"/>
                <a:ea typeface="APLPapaTroll" panose="02000603000000000000" pitchFamily="2" charset="0"/>
              </a:rPr>
              <a:t>Choose one activity you’ll do as a family to recharge: Screen-free dinner, Board game night, Walk outside, Movie and talk time, Gratitude list before bed.</a:t>
            </a:r>
          </a:p>
          <a:p>
            <a:endParaRPr lang="en-US" sz="2300" dirty="0">
              <a:latin typeface="APLPapaTroll" panose="02000603000000000000" pitchFamily="2" charset="0"/>
              <a:ea typeface="APLPapaTroll" panose="02000603000000000000" pitchFamily="2" charset="0"/>
            </a:endParaRPr>
          </a:p>
          <a:p>
            <a:r>
              <a:rPr lang="en-US" sz="2300" dirty="0">
                <a:highlight>
                  <a:srgbClr val="D9D9D9"/>
                </a:highlight>
                <a:latin typeface="APLPapaTroll" panose="02000603000000000000" pitchFamily="2" charset="0"/>
                <a:ea typeface="APLPapaTroll" panose="02000603000000000000" pitchFamily="2" charset="0"/>
              </a:rPr>
              <a:t>Step 4: Keep It Going</a:t>
            </a:r>
          </a:p>
          <a:p>
            <a:r>
              <a:rPr lang="en-US" sz="2300" dirty="0">
                <a:latin typeface="APLPapaTroll" panose="02000603000000000000" pitchFamily="2" charset="0"/>
                <a:ea typeface="APLPapaTroll" panose="02000603000000000000" pitchFamily="2" charset="0"/>
              </a:rPr>
              <a:t>Put “Mental Health Check-In” on the family calendar once a week. Keep it light and positive — the goal is connection, not perfection.</a:t>
            </a:r>
          </a:p>
        </p:txBody>
      </p:sp>
      <p:sp>
        <p:nvSpPr>
          <p:cNvPr id="4" name="TextBox 3">
            <a:extLst>
              <a:ext uri="{FF2B5EF4-FFF2-40B4-BE49-F238E27FC236}">
                <a16:creationId xmlns:a16="http://schemas.microsoft.com/office/drawing/2014/main" id="{B2C5B464-42F7-4928-91A3-196E2EA70425}"/>
              </a:ext>
            </a:extLst>
          </p:cNvPr>
          <p:cNvSpPr txBox="1"/>
          <p:nvPr>
            <p:custDataLst>
              <p:tags r:id="rId2"/>
            </p:custDataLst>
          </p:nvPr>
        </p:nvSpPr>
        <p:spPr>
          <a:xfrm>
            <a:off x="302578" y="81829"/>
            <a:ext cx="8356895" cy="830997"/>
          </a:xfrm>
          <a:prstGeom prst="rect">
            <a:avLst/>
          </a:prstGeom>
          <a:noFill/>
        </p:spPr>
        <p:txBody>
          <a:bodyPr wrap="square" rtlCol="0">
            <a:spAutoFit/>
          </a:bodyPr>
          <a:lstStyle/>
          <a:p>
            <a:r>
              <a:rPr lang="en-US" sz="4800" dirty="0">
                <a:latin typeface="Cosmic Dust" pitchFamily="50" charset="0"/>
                <a:ea typeface="KASunshine" panose="02000603000000000000" pitchFamily="2" charset="0"/>
              </a:rPr>
              <a:t>Family Mental Health</a:t>
            </a:r>
          </a:p>
        </p:txBody>
      </p:sp>
      <p:sp>
        <p:nvSpPr>
          <p:cNvPr id="23" name="TextBox 22">
            <a:extLst>
              <a:ext uri="{FF2B5EF4-FFF2-40B4-BE49-F238E27FC236}">
                <a16:creationId xmlns:a16="http://schemas.microsoft.com/office/drawing/2014/main" id="{846CCBF5-351F-42DB-B3F2-95B4586F9936}"/>
              </a:ext>
            </a:extLst>
          </p:cNvPr>
          <p:cNvSpPr txBox="1"/>
          <p:nvPr>
            <p:custDataLst>
              <p:tags r:id="rId3"/>
            </p:custDataLst>
          </p:nvPr>
        </p:nvSpPr>
        <p:spPr>
          <a:xfrm>
            <a:off x="5495051" y="236531"/>
            <a:ext cx="2145130" cy="646331"/>
          </a:xfrm>
          <a:prstGeom prst="rect">
            <a:avLst/>
          </a:prstGeom>
          <a:noFill/>
        </p:spPr>
        <p:txBody>
          <a:bodyPr wrap="square" rtlCol="0">
            <a:spAutoFit/>
          </a:bodyPr>
          <a:lstStyle/>
          <a:p>
            <a:r>
              <a:rPr lang="en-US" sz="3600" dirty="0">
                <a:latin typeface="APLPapaTroll" panose="02000603000000000000" pitchFamily="2" charset="0"/>
                <a:ea typeface="APLPapaTroll" panose="02000603000000000000" pitchFamily="2" charset="0"/>
              </a:rPr>
              <a:t>Check-in</a:t>
            </a:r>
          </a:p>
        </p:txBody>
      </p:sp>
    </p:spTree>
    <p:extLst>
      <p:ext uri="{BB962C8B-B14F-4D97-AF65-F5344CB8AC3E}">
        <p14:creationId xmlns:p14="http://schemas.microsoft.com/office/powerpoint/2010/main" val="283557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FLATTEN" val="true"/>
</p:tagLst>
</file>

<file path=ppt/tags/tag10.xml><?xml version="1.0" encoding="utf-8"?>
<p:tagLst xmlns:a="http://schemas.openxmlformats.org/drawingml/2006/main" xmlns:r="http://schemas.openxmlformats.org/officeDocument/2006/relationships" xmlns:p="http://schemas.openxmlformats.org/presentationml/2006/main">
  <p:tag name="FLATTEN" val="true"/>
</p:tagLst>
</file>

<file path=ppt/tags/tag11.xml><?xml version="1.0" encoding="utf-8"?>
<p:tagLst xmlns:a="http://schemas.openxmlformats.org/drawingml/2006/main" xmlns:r="http://schemas.openxmlformats.org/officeDocument/2006/relationships" xmlns:p="http://schemas.openxmlformats.org/presentationml/2006/main">
  <p:tag name="FLATTEN" val="true"/>
</p:tagLst>
</file>

<file path=ppt/tags/tag12.xml><?xml version="1.0" encoding="utf-8"?>
<p:tagLst xmlns:a="http://schemas.openxmlformats.org/drawingml/2006/main" xmlns:r="http://schemas.openxmlformats.org/officeDocument/2006/relationships" xmlns:p="http://schemas.openxmlformats.org/presentationml/2006/main">
  <p:tag name="FLATTEN" val="true"/>
</p:tagLst>
</file>

<file path=ppt/tags/tag13.xml><?xml version="1.0" encoding="utf-8"?>
<p:tagLst xmlns:a="http://schemas.openxmlformats.org/drawingml/2006/main" xmlns:r="http://schemas.openxmlformats.org/officeDocument/2006/relationships" xmlns:p="http://schemas.openxmlformats.org/presentationml/2006/main">
  <p:tag name="FLATTEN" val="true"/>
</p:tagLst>
</file>

<file path=ppt/tags/tag14.xml><?xml version="1.0" encoding="utf-8"?>
<p:tagLst xmlns:a="http://schemas.openxmlformats.org/drawingml/2006/main" xmlns:r="http://schemas.openxmlformats.org/officeDocument/2006/relationships" xmlns:p="http://schemas.openxmlformats.org/presentationml/2006/main">
  <p:tag name="FLATTEN" val="true"/>
</p:tagLst>
</file>

<file path=ppt/tags/tag15.xml><?xml version="1.0" encoding="utf-8"?>
<p:tagLst xmlns:a="http://schemas.openxmlformats.org/drawingml/2006/main" xmlns:r="http://schemas.openxmlformats.org/officeDocument/2006/relationships" xmlns:p="http://schemas.openxmlformats.org/presentationml/2006/main">
  <p:tag name="FLATTEN" val="true"/>
</p:tagLst>
</file>

<file path=ppt/tags/tag16.xml><?xml version="1.0" encoding="utf-8"?>
<p:tagLst xmlns:a="http://schemas.openxmlformats.org/drawingml/2006/main" xmlns:r="http://schemas.openxmlformats.org/officeDocument/2006/relationships" xmlns:p="http://schemas.openxmlformats.org/presentationml/2006/main">
  <p:tag name="FLATTEN" val="true"/>
</p:tagLst>
</file>

<file path=ppt/tags/tag17.xml><?xml version="1.0" encoding="utf-8"?>
<p:tagLst xmlns:a="http://schemas.openxmlformats.org/drawingml/2006/main" xmlns:r="http://schemas.openxmlformats.org/officeDocument/2006/relationships" xmlns:p="http://schemas.openxmlformats.org/presentationml/2006/main">
  <p:tag name="FLATTEN" val="true"/>
</p:tagLst>
</file>

<file path=ppt/tags/tag18.xml><?xml version="1.0" encoding="utf-8"?>
<p:tagLst xmlns:a="http://schemas.openxmlformats.org/drawingml/2006/main" xmlns:r="http://schemas.openxmlformats.org/officeDocument/2006/relationships" xmlns:p="http://schemas.openxmlformats.org/presentationml/2006/main">
  <p:tag name="FLATTEN" val="true"/>
</p:tagLst>
</file>

<file path=ppt/tags/tag19.xml><?xml version="1.0" encoding="utf-8"?>
<p:tagLst xmlns:a="http://schemas.openxmlformats.org/drawingml/2006/main" xmlns:r="http://schemas.openxmlformats.org/officeDocument/2006/relationships" xmlns:p="http://schemas.openxmlformats.org/presentationml/2006/main">
  <p:tag name="FLATTEN" val="true"/>
</p:tagLst>
</file>

<file path=ppt/tags/tag2.xml><?xml version="1.0" encoding="utf-8"?>
<p:tagLst xmlns:a="http://schemas.openxmlformats.org/drawingml/2006/main" xmlns:r="http://schemas.openxmlformats.org/officeDocument/2006/relationships" xmlns:p="http://schemas.openxmlformats.org/presentationml/2006/main">
  <p:tag name="FLATTEN" val="true"/>
</p:tagLst>
</file>

<file path=ppt/tags/tag20.xml><?xml version="1.0" encoding="utf-8"?>
<p:tagLst xmlns:a="http://schemas.openxmlformats.org/drawingml/2006/main" xmlns:r="http://schemas.openxmlformats.org/officeDocument/2006/relationships" xmlns:p="http://schemas.openxmlformats.org/presentationml/2006/main">
  <p:tag name="FLATTEN" val="true"/>
</p:tagLst>
</file>

<file path=ppt/tags/tag21.xml><?xml version="1.0" encoding="utf-8"?>
<p:tagLst xmlns:a="http://schemas.openxmlformats.org/drawingml/2006/main" xmlns:r="http://schemas.openxmlformats.org/officeDocument/2006/relationships" xmlns:p="http://schemas.openxmlformats.org/presentationml/2006/main">
  <p:tag name="FLATTEN" val="true"/>
</p:tagLst>
</file>

<file path=ppt/tags/tag22.xml><?xml version="1.0" encoding="utf-8"?>
<p:tagLst xmlns:a="http://schemas.openxmlformats.org/drawingml/2006/main" xmlns:r="http://schemas.openxmlformats.org/officeDocument/2006/relationships" xmlns:p="http://schemas.openxmlformats.org/presentationml/2006/main">
  <p:tag name="FLATTEN" val="true"/>
</p:tagLst>
</file>

<file path=ppt/tags/tag23.xml><?xml version="1.0" encoding="utf-8"?>
<p:tagLst xmlns:a="http://schemas.openxmlformats.org/drawingml/2006/main" xmlns:r="http://schemas.openxmlformats.org/officeDocument/2006/relationships" xmlns:p="http://schemas.openxmlformats.org/presentationml/2006/main">
  <p:tag name="FLATTEN" val="true"/>
</p:tagLst>
</file>

<file path=ppt/tags/tag24.xml><?xml version="1.0" encoding="utf-8"?>
<p:tagLst xmlns:a="http://schemas.openxmlformats.org/drawingml/2006/main" xmlns:r="http://schemas.openxmlformats.org/officeDocument/2006/relationships" xmlns:p="http://schemas.openxmlformats.org/presentationml/2006/main">
  <p:tag name="FLATTEN" val="true"/>
</p:tagLst>
</file>

<file path=ppt/tags/tag25.xml><?xml version="1.0" encoding="utf-8"?>
<p:tagLst xmlns:a="http://schemas.openxmlformats.org/drawingml/2006/main" xmlns:r="http://schemas.openxmlformats.org/officeDocument/2006/relationships" xmlns:p="http://schemas.openxmlformats.org/presentationml/2006/main">
  <p:tag name="FLATTEN" val="true"/>
</p:tagLst>
</file>

<file path=ppt/tags/tag26.xml><?xml version="1.0" encoding="utf-8"?>
<p:tagLst xmlns:a="http://schemas.openxmlformats.org/drawingml/2006/main" xmlns:r="http://schemas.openxmlformats.org/officeDocument/2006/relationships" xmlns:p="http://schemas.openxmlformats.org/presentationml/2006/main">
  <p:tag name="FLATTEN" val="true"/>
</p:tagLst>
</file>

<file path=ppt/tags/tag27.xml><?xml version="1.0" encoding="utf-8"?>
<p:tagLst xmlns:a="http://schemas.openxmlformats.org/drawingml/2006/main" xmlns:r="http://schemas.openxmlformats.org/officeDocument/2006/relationships" xmlns:p="http://schemas.openxmlformats.org/presentationml/2006/main">
  <p:tag name="FLATTEN" val="true"/>
</p:tagLst>
</file>

<file path=ppt/tags/tag28.xml><?xml version="1.0" encoding="utf-8"?>
<p:tagLst xmlns:a="http://schemas.openxmlformats.org/drawingml/2006/main" xmlns:r="http://schemas.openxmlformats.org/officeDocument/2006/relationships" xmlns:p="http://schemas.openxmlformats.org/presentationml/2006/main">
  <p:tag name="FLATTEN" val="true"/>
</p:tagLst>
</file>

<file path=ppt/tags/tag29.xml><?xml version="1.0" encoding="utf-8"?>
<p:tagLst xmlns:a="http://schemas.openxmlformats.org/drawingml/2006/main" xmlns:r="http://schemas.openxmlformats.org/officeDocument/2006/relationships" xmlns:p="http://schemas.openxmlformats.org/presentationml/2006/main">
  <p:tag name="FLATTEN" val="true"/>
</p:tagLst>
</file>

<file path=ppt/tags/tag3.xml><?xml version="1.0" encoding="utf-8"?>
<p:tagLst xmlns:a="http://schemas.openxmlformats.org/drawingml/2006/main" xmlns:r="http://schemas.openxmlformats.org/officeDocument/2006/relationships" xmlns:p="http://schemas.openxmlformats.org/presentationml/2006/main">
  <p:tag name="FLATTEN" val="true"/>
</p:tagLst>
</file>

<file path=ppt/tags/tag30.xml><?xml version="1.0" encoding="utf-8"?>
<p:tagLst xmlns:a="http://schemas.openxmlformats.org/drawingml/2006/main" xmlns:r="http://schemas.openxmlformats.org/officeDocument/2006/relationships" xmlns:p="http://schemas.openxmlformats.org/presentationml/2006/main">
  <p:tag name="FLATTEN" val="true"/>
</p:tagLst>
</file>

<file path=ppt/tags/tag31.xml><?xml version="1.0" encoding="utf-8"?>
<p:tagLst xmlns:a="http://schemas.openxmlformats.org/drawingml/2006/main" xmlns:r="http://schemas.openxmlformats.org/officeDocument/2006/relationships" xmlns:p="http://schemas.openxmlformats.org/presentationml/2006/main">
  <p:tag name="FLATTEN" val="true"/>
</p:tagLst>
</file>

<file path=ppt/tags/tag32.xml><?xml version="1.0" encoding="utf-8"?>
<p:tagLst xmlns:a="http://schemas.openxmlformats.org/drawingml/2006/main" xmlns:r="http://schemas.openxmlformats.org/officeDocument/2006/relationships" xmlns:p="http://schemas.openxmlformats.org/presentationml/2006/main">
  <p:tag name="FLATTEN" val="true"/>
</p:tagLst>
</file>

<file path=ppt/tags/tag33.xml><?xml version="1.0" encoding="utf-8"?>
<p:tagLst xmlns:a="http://schemas.openxmlformats.org/drawingml/2006/main" xmlns:r="http://schemas.openxmlformats.org/officeDocument/2006/relationships" xmlns:p="http://schemas.openxmlformats.org/presentationml/2006/main">
  <p:tag name="FLATTEN" val="true"/>
</p:tagLst>
</file>

<file path=ppt/tags/tag34.xml><?xml version="1.0" encoding="utf-8"?>
<p:tagLst xmlns:a="http://schemas.openxmlformats.org/drawingml/2006/main" xmlns:r="http://schemas.openxmlformats.org/officeDocument/2006/relationships" xmlns:p="http://schemas.openxmlformats.org/presentationml/2006/main">
  <p:tag name="FLATTEN" val="true"/>
</p:tagLst>
</file>

<file path=ppt/tags/tag35.xml><?xml version="1.0" encoding="utf-8"?>
<p:tagLst xmlns:a="http://schemas.openxmlformats.org/drawingml/2006/main" xmlns:r="http://schemas.openxmlformats.org/officeDocument/2006/relationships" xmlns:p="http://schemas.openxmlformats.org/presentationml/2006/main">
  <p:tag name="FLATTEN" val="true"/>
</p:tagLst>
</file>

<file path=ppt/tags/tag36.xml><?xml version="1.0" encoding="utf-8"?>
<p:tagLst xmlns:a="http://schemas.openxmlformats.org/drawingml/2006/main" xmlns:r="http://schemas.openxmlformats.org/officeDocument/2006/relationships" xmlns:p="http://schemas.openxmlformats.org/presentationml/2006/main">
  <p:tag name="FLATTEN" val="true"/>
</p:tagLst>
</file>

<file path=ppt/tags/tag37.xml><?xml version="1.0" encoding="utf-8"?>
<p:tagLst xmlns:a="http://schemas.openxmlformats.org/drawingml/2006/main" xmlns:r="http://schemas.openxmlformats.org/officeDocument/2006/relationships" xmlns:p="http://schemas.openxmlformats.org/presentationml/2006/main">
  <p:tag name="FLATTEN" val="true"/>
</p:tagLst>
</file>

<file path=ppt/tags/tag38.xml><?xml version="1.0" encoding="utf-8"?>
<p:tagLst xmlns:a="http://schemas.openxmlformats.org/drawingml/2006/main" xmlns:r="http://schemas.openxmlformats.org/officeDocument/2006/relationships" xmlns:p="http://schemas.openxmlformats.org/presentationml/2006/main">
  <p:tag name="FLATTEN" val="true"/>
</p:tagLst>
</file>

<file path=ppt/tags/tag39.xml><?xml version="1.0" encoding="utf-8"?>
<p:tagLst xmlns:a="http://schemas.openxmlformats.org/drawingml/2006/main" xmlns:r="http://schemas.openxmlformats.org/officeDocument/2006/relationships" xmlns:p="http://schemas.openxmlformats.org/presentationml/2006/main">
  <p:tag name="FLATTEN" val="true"/>
</p:tagLst>
</file>

<file path=ppt/tags/tag4.xml><?xml version="1.0" encoding="utf-8"?>
<p:tagLst xmlns:a="http://schemas.openxmlformats.org/drawingml/2006/main" xmlns:r="http://schemas.openxmlformats.org/officeDocument/2006/relationships" xmlns:p="http://schemas.openxmlformats.org/presentationml/2006/main">
  <p:tag name="FLATTEN" val="true"/>
</p:tagLst>
</file>

<file path=ppt/tags/tag40.xml><?xml version="1.0" encoding="utf-8"?>
<p:tagLst xmlns:a="http://schemas.openxmlformats.org/drawingml/2006/main" xmlns:r="http://schemas.openxmlformats.org/officeDocument/2006/relationships" xmlns:p="http://schemas.openxmlformats.org/presentationml/2006/main">
  <p:tag name="FLATTEN" val="true"/>
</p:tagLst>
</file>

<file path=ppt/tags/tag41.xml><?xml version="1.0" encoding="utf-8"?>
<p:tagLst xmlns:a="http://schemas.openxmlformats.org/drawingml/2006/main" xmlns:r="http://schemas.openxmlformats.org/officeDocument/2006/relationships" xmlns:p="http://schemas.openxmlformats.org/presentationml/2006/main">
  <p:tag name="FLATTEN" val="true"/>
</p:tagLst>
</file>

<file path=ppt/tags/tag42.xml><?xml version="1.0" encoding="utf-8"?>
<p:tagLst xmlns:a="http://schemas.openxmlformats.org/drawingml/2006/main" xmlns:r="http://schemas.openxmlformats.org/officeDocument/2006/relationships" xmlns:p="http://schemas.openxmlformats.org/presentationml/2006/main">
  <p:tag name="FLATTEN" val="true"/>
</p:tagLst>
</file>

<file path=ppt/tags/tag43.xml><?xml version="1.0" encoding="utf-8"?>
<p:tagLst xmlns:a="http://schemas.openxmlformats.org/drawingml/2006/main" xmlns:r="http://schemas.openxmlformats.org/officeDocument/2006/relationships" xmlns:p="http://schemas.openxmlformats.org/presentationml/2006/main">
  <p:tag name="FLATTEN" val="true"/>
</p:tagLst>
</file>

<file path=ppt/tags/tag44.xml><?xml version="1.0" encoding="utf-8"?>
<p:tagLst xmlns:a="http://schemas.openxmlformats.org/drawingml/2006/main" xmlns:r="http://schemas.openxmlformats.org/officeDocument/2006/relationships" xmlns:p="http://schemas.openxmlformats.org/presentationml/2006/main">
  <p:tag name="FLATTEN" val="true"/>
</p:tagLst>
</file>

<file path=ppt/tags/tag45.xml><?xml version="1.0" encoding="utf-8"?>
<p:tagLst xmlns:a="http://schemas.openxmlformats.org/drawingml/2006/main" xmlns:r="http://schemas.openxmlformats.org/officeDocument/2006/relationships" xmlns:p="http://schemas.openxmlformats.org/presentationml/2006/main">
  <p:tag name="FLATTEN" val="true"/>
</p:tagLst>
</file>

<file path=ppt/tags/tag46.xml><?xml version="1.0" encoding="utf-8"?>
<p:tagLst xmlns:a="http://schemas.openxmlformats.org/drawingml/2006/main" xmlns:r="http://schemas.openxmlformats.org/officeDocument/2006/relationships" xmlns:p="http://schemas.openxmlformats.org/presentationml/2006/main">
  <p:tag name="FLATTEN" val="true"/>
</p:tagLst>
</file>

<file path=ppt/tags/tag47.xml><?xml version="1.0" encoding="utf-8"?>
<p:tagLst xmlns:a="http://schemas.openxmlformats.org/drawingml/2006/main" xmlns:r="http://schemas.openxmlformats.org/officeDocument/2006/relationships" xmlns:p="http://schemas.openxmlformats.org/presentationml/2006/main">
  <p:tag name="FLATTEN" val="true"/>
</p:tagLst>
</file>

<file path=ppt/tags/tag48.xml><?xml version="1.0" encoding="utf-8"?>
<p:tagLst xmlns:a="http://schemas.openxmlformats.org/drawingml/2006/main" xmlns:r="http://schemas.openxmlformats.org/officeDocument/2006/relationships" xmlns:p="http://schemas.openxmlformats.org/presentationml/2006/main">
  <p:tag name="FLATTEN" val="true"/>
</p:tagLst>
</file>

<file path=ppt/tags/tag49.xml><?xml version="1.0" encoding="utf-8"?>
<p:tagLst xmlns:a="http://schemas.openxmlformats.org/drawingml/2006/main" xmlns:r="http://schemas.openxmlformats.org/officeDocument/2006/relationships" xmlns:p="http://schemas.openxmlformats.org/presentationml/2006/main">
  <p:tag name="FLATTEN" val="true"/>
</p:tagLst>
</file>

<file path=ppt/tags/tag5.xml><?xml version="1.0" encoding="utf-8"?>
<p:tagLst xmlns:a="http://schemas.openxmlformats.org/drawingml/2006/main" xmlns:r="http://schemas.openxmlformats.org/officeDocument/2006/relationships" xmlns:p="http://schemas.openxmlformats.org/presentationml/2006/main">
  <p:tag name="FLATTEN" val="true"/>
</p:tagLst>
</file>

<file path=ppt/tags/tag50.xml><?xml version="1.0" encoding="utf-8"?>
<p:tagLst xmlns:a="http://schemas.openxmlformats.org/drawingml/2006/main" xmlns:r="http://schemas.openxmlformats.org/officeDocument/2006/relationships" xmlns:p="http://schemas.openxmlformats.org/presentationml/2006/main">
  <p:tag name="FLATTEN" val="true"/>
</p:tagLst>
</file>

<file path=ppt/tags/tag51.xml><?xml version="1.0" encoding="utf-8"?>
<p:tagLst xmlns:a="http://schemas.openxmlformats.org/drawingml/2006/main" xmlns:r="http://schemas.openxmlformats.org/officeDocument/2006/relationships" xmlns:p="http://schemas.openxmlformats.org/presentationml/2006/main">
  <p:tag name="FLATTEN" val="true"/>
</p:tagLst>
</file>

<file path=ppt/tags/tag52.xml><?xml version="1.0" encoding="utf-8"?>
<p:tagLst xmlns:a="http://schemas.openxmlformats.org/drawingml/2006/main" xmlns:r="http://schemas.openxmlformats.org/officeDocument/2006/relationships" xmlns:p="http://schemas.openxmlformats.org/presentationml/2006/main">
  <p:tag name="FLATTEN" val="true"/>
</p:tagLst>
</file>

<file path=ppt/tags/tag53.xml><?xml version="1.0" encoding="utf-8"?>
<p:tagLst xmlns:a="http://schemas.openxmlformats.org/drawingml/2006/main" xmlns:r="http://schemas.openxmlformats.org/officeDocument/2006/relationships" xmlns:p="http://schemas.openxmlformats.org/presentationml/2006/main">
  <p:tag name="FLATTEN" val="true"/>
</p:tagLst>
</file>

<file path=ppt/tags/tag54.xml><?xml version="1.0" encoding="utf-8"?>
<p:tagLst xmlns:a="http://schemas.openxmlformats.org/drawingml/2006/main" xmlns:r="http://schemas.openxmlformats.org/officeDocument/2006/relationships" xmlns:p="http://schemas.openxmlformats.org/presentationml/2006/main">
  <p:tag name="FLATTEN" val="true"/>
</p:tagLst>
</file>

<file path=ppt/tags/tag55.xml><?xml version="1.0" encoding="utf-8"?>
<p:tagLst xmlns:a="http://schemas.openxmlformats.org/drawingml/2006/main" xmlns:r="http://schemas.openxmlformats.org/officeDocument/2006/relationships" xmlns:p="http://schemas.openxmlformats.org/presentationml/2006/main">
  <p:tag name="FLATTEN" val="true"/>
</p:tagLst>
</file>

<file path=ppt/tags/tag56.xml><?xml version="1.0" encoding="utf-8"?>
<p:tagLst xmlns:a="http://schemas.openxmlformats.org/drawingml/2006/main" xmlns:r="http://schemas.openxmlformats.org/officeDocument/2006/relationships" xmlns:p="http://schemas.openxmlformats.org/presentationml/2006/main">
  <p:tag name="FLATTEN" val="true"/>
</p:tagLst>
</file>

<file path=ppt/tags/tag57.xml><?xml version="1.0" encoding="utf-8"?>
<p:tagLst xmlns:a="http://schemas.openxmlformats.org/drawingml/2006/main" xmlns:r="http://schemas.openxmlformats.org/officeDocument/2006/relationships" xmlns:p="http://schemas.openxmlformats.org/presentationml/2006/main">
  <p:tag name="FLATTEN" val="true"/>
</p:tagLst>
</file>

<file path=ppt/tags/tag58.xml><?xml version="1.0" encoding="utf-8"?>
<p:tagLst xmlns:a="http://schemas.openxmlformats.org/drawingml/2006/main" xmlns:r="http://schemas.openxmlformats.org/officeDocument/2006/relationships" xmlns:p="http://schemas.openxmlformats.org/presentationml/2006/main">
  <p:tag name="FLATTEN" val="true"/>
</p:tagLst>
</file>

<file path=ppt/tags/tag59.xml><?xml version="1.0" encoding="utf-8"?>
<p:tagLst xmlns:a="http://schemas.openxmlformats.org/drawingml/2006/main" xmlns:r="http://schemas.openxmlformats.org/officeDocument/2006/relationships" xmlns:p="http://schemas.openxmlformats.org/presentationml/2006/main">
  <p:tag name="FLATTEN" val="true"/>
</p:tagLst>
</file>

<file path=ppt/tags/tag6.xml><?xml version="1.0" encoding="utf-8"?>
<p:tagLst xmlns:a="http://schemas.openxmlformats.org/drawingml/2006/main" xmlns:r="http://schemas.openxmlformats.org/officeDocument/2006/relationships" xmlns:p="http://schemas.openxmlformats.org/presentationml/2006/main">
  <p:tag name="FLATTEN" val="true"/>
</p:tagLst>
</file>

<file path=ppt/tags/tag60.xml><?xml version="1.0" encoding="utf-8"?>
<p:tagLst xmlns:a="http://schemas.openxmlformats.org/drawingml/2006/main" xmlns:r="http://schemas.openxmlformats.org/officeDocument/2006/relationships" xmlns:p="http://schemas.openxmlformats.org/presentationml/2006/main">
  <p:tag name="FLATTEN" val="true"/>
</p:tagLst>
</file>

<file path=ppt/tags/tag61.xml><?xml version="1.0" encoding="utf-8"?>
<p:tagLst xmlns:a="http://schemas.openxmlformats.org/drawingml/2006/main" xmlns:r="http://schemas.openxmlformats.org/officeDocument/2006/relationships" xmlns:p="http://schemas.openxmlformats.org/presentationml/2006/main">
  <p:tag name="FLATTEN" val="true"/>
</p:tagLst>
</file>

<file path=ppt/tags/tag62.xml><?xml version="1.0" encoding="utf-8"?>
<p:tagLst xmlns:a="http://schemas.openxmlformats.org/drawingml/2006/main" xmlns:r="http://schemas.openxmlformats.org/officeDocument/2006/relationships" xmlns:p="http://schemas.openxmlformats.org/presentationml/2006/main">
  <p:tag name="FLATTEN" val="true"/>
</p:tagLst>
</file>

<file path=ppt/tags/tag63.xml><?xml version="1.0" encoding="utf-8"?>
<p:tagLst xmlns:a="http://schemas.openxmlformats.org/drawingml/2006/main" xmlns:r="http://schemas.openxmlformats.org/officeDocument/2006/relationships" xmlns:p="http://schemas.openxmlformats.org/presentationml/2006/main">
  <p:tag name="FLATTEN" val="true"/>
</p:tagLst>
</file>

<file path=ppt/tags/tag64.xml><?xml version="1.0" encoding="utf-8"?>
<p:tagLst xmlns:a="http://schemas.openxmlformats.org/drawingml/2006/main" xmlns:r="http://schemas.openxmlformats.org/officeDocument/2006/relationships" xmlns:p="http://schemas.openxmlformats.org/presentationml/2006/main">
  <p:tag name="FLATTEN" val="true"/>
</p:tagLst>
</file>

<file path=ppt/tags/tag65.xml><?xml version="1.0" encoding="utf-8"?>
<p:tagLst xmlns:a="http://schemas.openxmlformats.org/drawingml/2006/main" xmlns:r="http://schemas.openxmlformats.org/officeDocument/2006/relationships" xmlns:p="http://schemas.openxmlformats.org/presentationml/2006/main">
  <p:tag name="FLATTEN" val="true"/>
</p:tagLst>
</file>

<file path=ppt/tags/tag66.xml><?xml version="1.0" encoding="utf-8"?>
<p:tagLst xmlns:a="http://schemas.openxmlformats.org/drawingml/2006/main" xmlns:r="http://schemas.openxmlformats.org/officeDocument/2006/relationships" xmlns:p="http://schemas.openxmlformats.org/presentationml/2006/main">
  <p:tag name="FLATTEN" val="true"/>
</p:tagLst>
</file>

<file path=ppt/tags/tag67.xml><?xml version="1.0" encoding="utf-8"?>
<p:tagLst xmlns:a="http://schemas.openxmlformats.org/drawingml/2006/main" xmlns:r="http://schemas.openxmlformats.org/officeDocument/2006/relationships" xmlns:p="http://schemas.openxmlformats.org/presentationml/2006/main">
  <p:tag name="FLATTEN" val="true"/>
</p:tagLst>
</file>

<file path=ppt/tags/tag68.xml><?xml version="1.0" encoding="utf-8"?>
<p:tagLst xmlns:a="http://schemas.openxmlformats.org/drawingml/2006/main" xmlns:r="http://schemas.openxmlformats.org/officeDocument/2006/relationships" xmlns:p="http://schemas.openxmlformats.org/presentationml/2006/main">
  <p:tag name="FLATTEN" val="true"/>
</p:tagLst>
</file>

<file path=ppt/tags/tag7.xml><?xml version="1.0" encoding="utf-8"?>
<p:tagLst xmlns:a="http://schemas.openxmlformats.org/drawingml/2006/main" xmlns:r="http://schemas.openxmlformats.org/officeDocument/2006/relationships" xmlns:p="http://schemas.openxmlformats.org/presentationml/2006/main">
  <p:tag name="FLATTEN" val="true"/>
</p:tagLst>
</file>

<file path=ppt/tags/tag8.xml><?xml version="1.0" encoding="utf-8"?>
<p:tagLst xmlns:a="http://schemas.openxmlformats.org/drawingml/2006/main" xmlns:r="http://schemas.openxmlformats.org/officeDocument/2006/relationships" xmlns:p="http://schemas.openxmlformats.org/presentationml/2006/main">
  <p:tag name="FLATTEN" val="true"/>
</p:tagLst>
</file>

<file path=ppt/tags/tag9.xml><?xml version="1.0" encoding="utf-8"?>
<p:tagLst xmlns:a="http://schemas.openxmlformats.org/drawingml/2006/main" xmlns:r="http://schemas.openxmlformats.org/officeDocument/2006/relationships" xmlns:p="http://schemas.openxmlformats.org/presentationml/2006/main">
  <p:tag name="FLATTEN" val="true"/>
</p:tagLst>
</file>

<file path=ppt/theme/theme1.xml><?xml version="1.0" encoding="utf-8"?>
<a:theme xmlns:a="http://schemas.openxmlformats.org/drawingml/2006/main" name="Behavior Toolbox">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Behavior Toolbox.thmx</Template>
  <TotalTime>118443</TotalTime>
  <Words>2237</Words>
  <Application>Microsoft Office PowerPoint</Application>
  <PresentationFormat>Custom</PresentationFormat>
  <Paragraphs>160</Paragraphs>
  <Slides>12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Wingdings</vt:lpstr>
      <vt:lpstr>Arial</vt:lpstr>
      <vt:lpstr>Cosmic Dust</vt:lpstr>
      <vt:lpstr>APLPapaTroll</vt:lpstr>
      <vt:lpstr>APLHappyDance</vt:lpstr>
      <vt:lpstr>Calibri</vt:lpstr>
      <vt:lpstr>Behavior Toolbox</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Ashley Szima</dc:creator>
  <cp:lastModifiedBy>Ashley Szima</cp:lastModifiedBy>
  <cp:revision>610</cp:revision>
  <cp:lastPrinted>2023-05-10T02:33:35Z</cp:lastPrinted>
  <dcterms:created xsi:type="dcterms:W3CDTF">2016-01-18T20:00:00Z</dcterms:created>
  <dcterms:modified xsi:type="dcterms:W3CDTF">2025-11-19T22:18:01Z</dcterms:modified>
</cp:coreProperties>
</file>